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98" r:id="rId3"/>
    <p:sldId id="310" r:id="rId4"/>
    <p:sldId id="311" r:id="rId5"/>
    <p:sldId id="356" r:id="rId6"/>
    <p:sldId id="355" r:id="rId7"/>
    <p:sldId id="357" r:id="rId8"/>
    <p:sldId id="359" r:id="rId9"/>
    <p:sldId id="358" r:id="rId10"/>
    <p:sldId id="364" r:id="rId11"/>
    <p:sldId id="360" r:id="rId12"/>
    <p:sldId id="361" r:id="rId13"/>
    <p:sldId id="362" r:id="rId14"/>
    <p:sldId id="367" r:id="rId15"/>
    <p:sldId id="369" r:id="rId16"/>
    <p:sldId id="368" r:id="rId17"/>
    <p:sldId id="370" r:id="rId18"/>
    <p:sldId id="366" r:id="rId19"/>
    <p:sldId id="365" r:id="rId20"/>
    <p:sldId id="363" r:id="rId21"/>
    <p:sldId id="377" r:id="rId22"/>
    <p:sldId id="378" r:id="rId23"/>
    <p:sldId id="380" r:id="rId24"/>
    <p:sldId id="381" r:id="rId25"/>
    <p:sldId id="379" r:id="rId26"/>
    <p:sldId id="373" r:id="rId27"/>
    <p:sldId id="374" r:id="rId28"/>
    <p:sldId id="375" r:id="rId29"/>
    <p:sldId id="376" r:id="rId30"/>
    <p:sldId id="372" r:id="rId3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300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36F4170-DF12-4562-94C8-E63C3F6C77E0}" type="datetimeFigureOut">
              <a:rPr lang="fr-FR" smtClean="0"/>
              <a:t>12/02/2016</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00DDBE4-797A-42B3-9BA1-CEC66067D181}" type="slidenum">
              <a:rPr lang="fr-FR" smtClean="0"/>
              <a:t>‹N°›</a:t>
            </a:fld>
            <a:endParaRPr lang="fr-FR"/>
          </a:p>
        </p:txBody>
      </p:sp>
    </p:spTree>
    <p:extLst>
      <p:ext uri="{BB962C8B-B14F-4D97-AF65-F5344CB8AC3E}">
        <p14:creationId xmlns:p14="http://schemas.microsoft.com/office/powerpoint/2010/main" val="1304745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C6DCCBE-15C8-45BE-929B-103D2B1A276D}" type="datetimeFigureOut">
              <a:rPr lang="fr-FR" smtClean="0"/>
              <a:t>12/02/2016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CFA41F1-F10A-43D0-B12E-62C3F7C40E80}" type="slidenum">
              <a:rPr lang="fr-FR" smtClean="0"/>
              <a:t>‹N°›</a:t>
            </a:fld>
            <a:endParaRPr lang="fr-FR"/>
          </a:p>
        </p:txBody>
      </p:sp>
    </p:spTree>
    <p:extLst>
      <p:ext uri="{BB962C8B-B14F-4D97-AF65-F5344CB8AC3E}">
        <p14:creationId xmlns:p14="http://schemas.microsoft.com/office/powerpoint/2010/main" val="2771141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362841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53706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103761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300605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9EC3D06-4CCE-4F08-A539-0A1951EDA3F7}" type="datetimeFigureOut">
              <a:rPr lang="fr-FR" smtClean="0"/>
              <a:t>12/02/2016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422997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EC3D06-4CCE-4F08-A539-0A1951EDA3F7}" type="datetimeFigureOut">
              <a:rPr lang="fr-FR" smtClean="0"/>
              <a:t>12/02/2016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15150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EC3D06-4CCE-4F08-A539-0A1951EDA3F7}" type="datetimeFigureOut">
              <a:rPr lang="fr-FR" smtClean="0"/>
              <a:t>12/02/2016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405667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9EC3D06-4CCE-4F08-A539-0A1951EDA3F7}" type="datetimeFigureOut">
              <a:rPr lang="fr-FR" smtClean="0"/>
              <a:t>12/02/2016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67347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EC3D06-4CCE-4F08-A539-0A1951EDA3F7}" type="datetimeFigureOut">
              <a:rPr lang="fr-FR" smtClean="0"/>
              <a:t>12/02/2016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359966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C3D06-4CCE-4F08-A539-0A1951EDA3F7}" type="datetimeFigureOut">
              <a:rPr lang="fr-FR" smtClean="0"/>
              <a:t>12/02/2016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16426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C3D06-4CCE-4F08-A539-0A1951EDA3F7}" type="datetimeFigureOut">
              <a:rPr lang="fr-FR" smtClean="0"/>
              <a:t>12/02/2016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3829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C3D06-4CCE-4F08-A539-0A1951EDA3F7}" type="datetimeFigureOut">
              <a:rPr lang="fr-FR" smtClean="0"/>
              <a:t>12/02/2016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8DE27-A514-4969-B910-420ED082AC8B}" type="slidenum">
              <a:rPr lang="fr-FR" smtClean="0"/>
              <a:t>‹N°›</a:t>
            </a:fld>
            <a:endParaRPr lang="fr-FR"/>
          </a:p>
        </p:txBody>
      </p:sp>
    </p:spTree>
    <p:extLst>
      <p:ext uri="{BB962C8B-B14F-4D97-AF65-F5344CB8AC3E}">
        <p14:creationId xmlns:p14="http://schemas.microsoft.com/office/powerpoint/2010/main" val="3283432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2.cndp.fr/archivage/valid/128606/128606-15900-20364.pdf" TargetMode="External"/><Relationship Id="rId3" Type="http://schemas.openxmlformats.org/officeDocument/2006/relationships/hyperlink" Target="http://eduscol.education.fr/" TargetMode="External"/><Relationship Id="rId7" Type="http://schemas.openxmlformats.org/officeDocument/2006/relationships/hyperlink" Target="http://www.ia29.ac-rennes.fr/"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pedagogie.ac-nantes.fr/" TargetMode="External"/><Relationship Id="rId5" Type="http://schemas.openxmlformats.org/officeDocument/2006/relationships/hyperlink" Target="https://www.ac-clermont.fr/" TargetMode="External"/><Relationship Id="rId4" Type="http://schemas.openxmlformats.org/officeDocument/2006/relationships/hyperlink" Target="http://www.pedagogie95.ac-versailles.fr/"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8" Type="http://schemas.openxmlformats.org/officeDocument/2006/relationships/hyperlink" Target="http://ww2.ac-poitiers.fr/ecoles/IMG/pdf/la_mise_en_oeuvre_du_cahier_d_experiences.pdf" TargetMode="External"/><Relationship Id="rId3" Type="http://schemas.openxmlformats.org/officeDocument/2006/relationships/hyperlink" Target="http://crdp.ac-bordeaux.fr/cddp33/sciences/cahierexp.asp" TargetMode="External"/><Relationship Id="rId7" Type="http://schemas.openxmlformats.org/officeDocument/2006/relationships/hyperlink" Target="http://www.ac-grenoble.fr/ien.bv/IMG/Cahier_d_experiences_et_Ecrit_en_sciences.pdf"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eb.ac-reims.fr/dsden52/ercom/documents/sciences/outils_pedagogiques/cahier_de_sciences_cycle_2.pdf" TargetMode="External"/><Relationship Id="rId5" Type="http://schemas.openxmlformats.org/officeDocument/2006/relationships/hyperlink" Target="http://www2.ac-lyon.fr/ressources/rhone/maths-sciences/spip.php?article103" TargetMode="External"/><Relationship Id="rId4" Type="http://schemas.openxmlformats.org/officeDocument/2006/relationships/hyperlink" Target="https://www.reseau-canope.fr/bsd/sequence.aspx?bloc=197043" TargetMode="External"/><Relationship Id="rId9" Type="http://schemas.openxmlformats.org/officeDocument/2006/relationships/hyperlink" Target="http://www.ien-brest6.ac-rennes.fr/CAHIER_Lamap.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Démarche d’investigation</a:t>
            </a:r>
            <a:endParaRPr lang="fr-FR" dirty="0"/>
          </a:p>
        </p:txBody>
      </p:sp>
      <p:sp>
        <p:nvSpPr>
          <p:cNvPr id="3" name="Sous-titre 2"/>
          <p:cNvSpPr>
            <a:spLocks noGrp="1"/>
          </p:cNvSpPr>
          <p:nvPr>
            <p:ph type="subTitle" idx="1"/>
          </p:nvPr>
        </p:nvSpPr>
        <p:spPr/>
        <p:txBody>
          <a:bodyPr>
            <a:normAutofit/>
          </a:bodyPr>
          <a:lstStyle/>
          <a:p>
            <a:r>
              <a:rPr lang="fr-FR" dirty="0" smtClean="0"/>
              <a:t>« Du </a:t>
            </a:r>
            <a:r>
              <a:rPr lang="fr-FR" dirty="0"/>
              <a:t>questionnement à la connaissance en passant par </a:t>
            </a:r>
            <a:r>
              <a:rPr lang="fr-FR" dirty="0" smtClean="0"/>
              <a:t>l'expérience »</a:t>
            </a:r>
            <a:endParaRPr lang="fr-FR" dirty="0"/>
          </a:p>
        </p:txBody>
      </p:sp>
      <p:grpSp>
        <p:nvGrpSpPr>
          <p:cNvPr id="4" name="Group 2"/>
          <p:cNvGrpSpPr>
            <a:grpSpLocks/>
          </p:cNvGrpSpPr>
          <p:nvPr/>
        </p:nvGrpSpPr>
        <p:grpSpPr bwMode="auto">
          <a:xfrm>
            <a:off x="282575" y="520700"/>
            <a:ext cx="8753921" cy="774700"/>
            <a:chOff x="436" y="712"/>
            <a:chExt cx="11123" cy="122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Tree>
    <p:extLst>
      <p:ext uri="{BB962C8B-B14F-4D97-AF65-F5344CB8AC3E}">
        <p14:creationId xmlns:p14="http://schemas.microsoft.com/office/powerpoint/2010/main" val="478457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ce réservé du contenu 2"/>
          <p:cNvSpPr txBox="1">
            <a:spLocks/>
          </p:cNvSpPr>
          <p:nvPr/>
        </p:nvSpPr>
        <p:spPr>
          <a:xfrm>
            <a:off x="539552" y="2132856"/>
            <a:ext cx="8229600" cy="2448272"/>
          </a:xfrm>
          <a:prstGeom prst="rect">
            <a:avLst/>
          </a:prstGeom>
          <a:solidFill>
            <a:schemeClr val="accent4">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6600" dirty="0" smtClean="0"/>
              <a:t>La démarche d’</a:t>
            </a:r>
            <a:r>
              <a:rPr lang="fr-FR" sz="6600" dirty="0" err="1" smtClean="0"/>
              <a:t>investigaiton</a:t>
            </a:r>
            <a:endParaRPr lang="fr-FR" sz="6600" dirty="0"/>
          </a:p>
        </p:txBody>
      </p:sp>
      <p:grpSp>
        <p:nvGrpSpPr>
          <p:cNvPr id="6" name="Group 2"/>
          <p:cNvGrpSpPr>
            <a:grpSpLocks/>
          </p:cNvGrpSpPr>
          <p:nvPr/>
        </p:nvGrpSpPr>
        <p:grpSpPr bwMode="auto">
          <a:xfrm>
            <a:off x="282575" y="520700"/>
            <a:ext cx="8753921" cy="774700"/>
            <a:chOff x="436" y="712"/>
            <a:chExt cx="11123" cy="122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Tree>
    <p:extLst>
      <p:ext uri="{BB962C8B-B14F-4D97-AF65-F5344CB8AC3E}">
        <p14:creationId xmlns:p14="http://schemas.microsoft.com/office/powerpoint/2010/main" val="3036677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47684" y="2348880"/>
            <a:ext cx="5223702" cy="385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Analyser un exemple de démarche:</a:t>
            </a:r>
            <a:endParaRPr lang="fr-FR" sz="4400" dirty="0"/>
          </a:p>
        </p:txBody>
      </p:sp>
    </p:spTree>
    <p:extLst>
      <p:ext uri="{BB962C8B-B14F-4D97-AF65-F5344CB8AC3E}">
        <p14:creationId xmlns:p14="http://schemas.microsoft.com/office/powerpoint/2010/main" val="679651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Espace réservé du contenu 2"/>
          <p:cNvSpPr txBox="1">
            <a:spLocks/>
          </p:cNvSpPr>
          <p:nvPr/>
        </p:nvSpPr>
        <p:spPr>
          <a:xfrm>
            <a:off x="544735" y="1412776"/>
            <a:ext cx="8229600" cy="2123658"/>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Les incontournables de la mise en place d’une démarche d’investigation:</a:t>
            </a:r>
            <a:endParaRPr lang="fr-FR" sz="4400" dirty="0"/>
          </a:p>
        </p:txBody>
      </p:sp>
      <p:sp>
        <p:nvSpPr>
          <p:cNvPr id="3" name="Espace réservé du contenu 2"/>
          <p:cNvSpPr>
            <a:spLocks noGrp="1"/>
          </p:cNvSpPr>
          <p:nvPr>
            <p:ph idx="1"/>
          </p:nvPr>
        </p:nvSpPr>
        <p:spPr>
          <a:xfrm>
            <a:off x="457200" y="4149080"/>
            <a:ext cx="8229600" cy="1977083"/>
          </a:xfrm>
        </p:spPr>
        <p:txBody>
          <a:bodyPr>
            <a:normAutofit/>
          </a:bodyPr>
          <a:lstStyle/>
          <a:p>
            <a:pPr marL="0" indent="0">
              <a:buNone/>
            </a:pPr>
            <a:r>
              <a:rPr lang="fr-FR" sz="2000" dirty="0" smtClean="0"/>
              <a:t>- </a:t>
            </a:r>
            <a:r>
              <a:rPr lang="fr-FR" sz="2000" dirty="0"/>
              <a:t>confrontation des analyses individuelles ;</a:t>
            </a:r>
          </a:p>
          <a:p>
            <a:pPr marL="0" indent="0">
              <a:buNone/>
            </a:pPr>
            <a:r>
              <a:rPr lang="fr-FR" sz="2000" dirty="0" smtClean="0"/>
              <a:t>- </a:t>
            </a:r>
            <a:r>
              <a:rPr lang="fr-FR" sz="2000" dirty="0"/>
              <a:t>échanges, explicitations, compléments d’information ;</a:t>
            </a:r>
          </a:p>
          <a:p>
            <a:pPr marL="0" indent="0">
              <a:buNone/>
            </a:pPr>
            <a:r>
              <a:rPr lang="fr-FR" sz="2000" dirty="0"/>
              <a:t>- élargissement sur d’autres démarches d’investigation ;</a:t>
            </a:r>
          </a:p>
          <a:p>
            <a:pPr marL="0" indent="0">
              <a:buNone/>
            </a:pPr>
            <a:r>
              <a:rPr lang="fr-FR" sz="2000" dirty="0"/>
              <a:t>- mutualisation d’expériences vécues ;</a:t>
            </a:r>
          </a:p>
          <a:p>
            <a:pPr marL="0" indent="0">
              <a:buNone/>
            </a:pPr>
            <a:r>
              <a:rPr lang="fr-FR" sz="2000" dirty="0"/>
              <a:t>- élaboration d’une synthèse collective.</a:t>
            </a:r>
          </a:p>
          <a:p>
            <a:endParaRPr lang="fr-FR" sz="2000" dirty="0"/>
          </a:p>
        </p:txBody>
      </p:sp>
    </p:spTree>
    <p:extLst>
      <p:ext uri="{BB962C8B-B14F-4D97-AF65-F5344CB8AC3E}">
        <p14:creationId xmlns:p14="http://schemas.microsoft.com/office/powerpoint/2010/main" val="300609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1675963"/>
            <a:ext cx="8388424" cy="4181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3231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Espace réservé du contenu 2"/>
          <p:cNvSpPr>
            <a:spLocks noGrp="1"/>
          </p:cNvSpPr>
          <p:nvPr>
            <p:ph idx="1"/>
          </p:nvPr>
        </p:nvSpPr>
        <p:spPr>
          <a:xfrm>
            <a:off x="457200" y="3789040"/>
            <a:ext cx="8229600" cy="1296144"/>
          </a:xfrm>
        </p:spPr>
        <p:txBody>
          <a:bodyPr>
            <a:noAutofit/>
          </a:bodyPr>
          <a:lstStyle/>
          <a:p>
            <a:pPr marL="0" indent="0" algn="just">
              <a:buNone/>
            </a:pPr>
            <a:r>
              <a:rPr lang="fr-FR" sz="2000" dirty="0" smtClean="0"/>
              <a:t>La </a:t>
            </a:r>
            <a:r>
              <a:rPr lang="fr-FR" sz="2000" dirty="0"/>
              <a:t>démarche d'investigation est applicable en sciences. Elle peut également </a:t>
            </a:r>
            <a:r>
              <a:rPr lang="fr-FR" sz="2000" dirty="0" smtClean="0"/>
              <a:t>s’envisager en </a:t>
            </a:r>
            <a:r>
              <a:rPr lang="fr-FR" sz="2000" dirty="0"/>
              <a:t>technologie même si ces 2 domaines sont différents</a:t>
            </a:r>
            <a:r>
              <a:rPr lang="fr-FR" sz="2000" dirty="0" smtClean="0"/>
              <a:t>.</a:t>
            </a:r>
            <a:endParaRPr lang="fr-FR" sz="2000" dirty="0"/>
          </a:p>
        </p:txBody>
      </p:sp>
      <p:sp>
        <p:nvSpPr>
          <p:cNvPr id="9" name="Espace réservé du contenu 2"/>
          <p:cNvSpPr txBox="1">
            <a:spLocks/>
          </p:cNvSpPr>
          <p:nvPr/>
        </p:nvSpPr>
        <p:spPr>
          <a:xfrm>
            <a:off x="544735" y="2060848"/>
            <a:ext cx="8229600" cy="1446550"/>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Une même démarche pour les sciences et la technologie?</a:t>
            </a:r>
            <a:endParaRPr lang="fr-FR" sz="4400" dirty="0"/>
          </a:p>
        </p:txBody>
      </p:sp>
    </p:spTree>
    <p:extLst>
      <p:ext uri="{BB962C8B-B14F-4D97-AF65-F5344CB8AC3E}">
        <p14:creationId xmlns:p14="http://schemas.microsoft.com/office/powerpoint/2010/main" val="2265157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Espace réservé du contenu 2"/>
          <p:cNvSpPr>
            <a:spLocks noGrp="1"/>
          </p:cNvSpPr>
          <p:nvPr>
            <p:ph idx="1"/>
          </p:nvPr>
        </p:nvSpPr>
        <p:spPr>
          <a:xfrm>
            <a:off x="457200" y="2564904"/>
            <a:ext cx="8229600" cy="3456384"/>
          </a:xfrm>
        </p:spPr>
        <p:txBody>
          <a:bodyPr>
            <a:noAutofit/>
          </a:bodyPr>
          <a:lstStyle/>
          <a:p>
            <a:pPr marL="0" indent="0" algn="just">
              <a:buNone/>
            </a:pPr>
            <a:r>
              <a:rPr lang="fr-FR" sz="2000" dirty="0" smtClean="0"/>
              <a:t>Les </a:t>
            </a:r>
            <a:r>
              <a:rPr lang="fr-FR" sz="2000" dirty="0"/>
              <a:t>chercheurs tentent d'expliquer un phénomène du monde dans lequel nous </a:t>
            </a:r>
            <a:r>
              <a:rPr lang="fr-FR" sz="2000" dirty="0" smtClean="0"/>
              <a:t>vivons par </a:t>
            </a:r>
            <a:r>
              <a:rPr lang="fr-FR" sz="2000" dirty="0"/>
              <a:t>des théories ou des modèles. </a:t>
            </a:r>
            <a:endParaRPr lang="fr-FR" sz="2000" dirty="0" smtClean="0"/>
          </a:p>
          <a:p>
            <a:pPr marL="0" indent="0" algn="just">
              <a:buNone/>
            </a:pPr>
            <a:endParaRPr lang="fr-FR" sz="2000" dirty="0"/>
          </a:p>
          <a:p>
            <a:pPr marL="0" indent="0" algn="just">
              <a:buNone/>
            </a:pPr>
            <a:r>
              <a:rPr lang="fr-FR" sz="2000" dirty="0" smtClean="0"/>
              <a:t>Pour </a:t>
            </a:r>
            <a:r>
              <a:rPr lang="fr-FR" sz="2000" dirty="0"/>
              <a:t>y parvenir, la curiosité, la solidité </a:t>
            </a:r>
            <a:r>
              <a:rPr lang="fr-FR" sz="2000" dirty="0" smtClean="0"/>
              <a:t>des connaissances </a:t>
            </a:r>
            <a:r>
              <a:rPr lang="fr-FR" sz="2000" dirty="0"/>
              <a:t>préalables, la rigueur dans le raisonnement sont </a:t>
            </a:r>
            <a:r>
              <a:rPr lang="fr-FR" sz="2000" dirty="0" smtClean="0"/>
              <a:t>requises.</a:t>
            </a:r>
          </a:p>
          <a:p>
            <a:pPr marL="0" indent="0" algn="just">
              <a:buNone/>
            </a:pPr>
            <a:endParaRPr lang="fr-FR" sz="2000" dirty="0"/>
          </a:p>
          <a:p>
            <a:pPr marL="0" indent="0" algn="just">
              <a:buNone/>
            </a:pPr>
            <a:r>
              <a:rPr lang="fr-FR" sz="2000" dirty="0" smtClean="0"/>
              <a:t>En </a:t>
            </a:r>
            <a:r>
              <a:rPr lang="fr-FR" sz="2000" dirty="0"/>
              <a:t>ce sens, </a:t>
            </a:r>
            <a:r>
              <a:rPr lang="fr-FR" sz="2000" dirty="0" smtClean="0"/>
              <a:t>la démarche </a:t>
            </a:r>
            <a:r>
              <a:rPr lang="fr-FR" sz="2000" dirty="0"/>
              <a:t>scientifique est une démarche d'investigation puisque l’on retrouve </a:t>
            </a:r>
            <a:r>
              <a:rPr lang="fr-FR" sz="2000" dirty="0" smtClean="0"/>
              <a:t>un questionnement </a:t>
            </a:r>
            <a:r>
              <a:rPr lang="fr-FR" sz="2000" dirty="0"/>
              <a:t>qui entraîne une investigation pour aboutir à des connaissances</a:t>
            </a:r>
            <a:r>
              <a:rPr lang="fr-FR" sz="2000" dirty="0" smtClean="0"/>
              <a:t>.</a:t>
            </a:r>
            <a:endParaRPr lang="fr-FR" sz="2000" dirty="0"/>
          </a:p>
        </p:txBody>
      </p:sp>
      <p:sp>
        <p:nvSpPr>
          <p:cNvPr id="9"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La démarche scientifique:</a:t>
            </a:r>
            <a:endParaRPr lang="fr-FR" sz="4400" dirty="0"/>
          </a:p>
        </p:txBody>
      </p:sp>
    </p:spTree>
    <p:extLst>
      <p:ext uri="{BB962C8B-B14F-4D97-AF65-F5344CB8AC3E}">
        <p14:creationId xmlns:p14="http://schemas.microsoft.com/office/powerpoint/2010/main" val="3133700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Espace réservé du contenu 2"/>
          <p:cNvSpPr>
            <a:spLocks noGrp="1"/>
          </p:cNvSpPr>
          <p:nvPr>
            <p:ph idx="1"/>
          </p:nvPr>
        </p:nvSpPr>
        <p:spPr>
          <a:xfrm>
            <a:off x="457200" y="2420888"/>
            <a:ext cx="8229600" cy="3456384"/>
          </a:xfrm>
        </p:spPr>
        <p:txBody>
          <a:bodyPr>
            <a:noAutofit/>
          </a:bodyPr>
          <a:lstStyle/>
          <a:p>
            <a:pPr marL="0" indent="0">
              <a:buNone/>
            </a:pPr>
            <a:r>
              <a:rPr lang="fr-FR" sz="2000" dirty="0" smtClean="0"/>
              <a:t>L’objectif </a:t>
            </a:r>
            <a:r>
              <a:rPr lang="fr-FR" sz="2000" dirty="0"/>
              <a:t>est ici de </a:t>
            </a:r>
            <a:r>
              <a:rPr lang="fr-FR" sz="2000" u="sng" dirty="0"/>
              <a:t>concevoir des objets ou des produits </a:t>
            </a:r>
            <a:r>
              <a:rPr lang="fr-FR" sz="2000" dirty="0"/>
              <a:t>qui répondent aux </a:t>
            </a:r>
            <a:r>
              <a:rPr lang="fr-FR" sz="2000" dirty="0" smtClean="0"/>
              <a:t>besoins essentiels </a:t>
            </a:r>
            <a:r>
              <a:rPr lang="fr-FR" sz="2000" dirty="0"/>
              <a:t>ou créés de </a:t>
            </a:r>
            <a:r>
              <a:rPr lang="fr-FR" sz="2000" dirty="0" smtClean="0"/>
              <a:t>l'homme.</a:t>
            </a:r>
          </a:p>
          <a:p>
            <a:pPr marL="0" indent="0">
              <a:buNone/>
            </a:pPr>
            <a:r>
              <a:rPr lang="fr-FR" sz="2000" dirty="0" smtClean="0"/>
              <a:t>A </a:t>
            </a:r>
            <a:r>
              <a:rPr lang="fr-FR" sz="2000" dirty="0"/>
              <a:t>l’école, l'élève doit connaître et s'approprier </a:t>
            </a:r>
            <a:r>
              <a:rPr lang="fr-FR" sz="2000" dirty="0" smtClean="0"/>
              <a:t>les propriétés </a:t>
            </a:r>
            <a:r>
              <a:rPr lang="fr-FR" sz="2000" dirty="0"/>
              <a:t>de matériaux, maîtriser des gestes et des outils permettant d’utiliser </a:t>
            </a:r>
            <a:r>
              <a:rPr lang="fr-FR" sz="2000" dirty="0" smtClean="0"/>
              <a:t>ces matériaux </a:t>
            </a:r>
            <a:r>
              <a:rPr lang="fr-FR" sz="2000" dirty="0"/>
              <a:t>pour concevoir des objets techniques.</a:t>
            </a:r>
          </a:p>
          <a:p>
            <a:pPr marL="0" indent="0">
              <a:buNone/>
            </a:pPr>
            <a:r>
              <a:rPr lang="fr-FR" sz="2000" dirty="0"/>
              <a:t>Dans tous les cas, la </a:t>
            </a:r>
            <a:r>
              <a:rPr lang="fr-FR" sz="2000" b="1" dirty="0"/>
              <a:t>fonction de l'objet</a:t>
            </a:r>
            <a:r>
              <a:rPr lang="fr-FR" sz="2000" dirty="0"/>
              <a:t> (à quoi sert-il ?) est essentielle pour </a:t>
            </a:r>
            <a:r>
              <a:rPr lang="fr-FR" sz="2000" dirty="0" smtClean="0"/>
              <a:t>envisager sa réalisation. </a:t>
            </a:r>
            <a:endParaRPr lang="fr-FR" sz="2000" dirty="0"/>
          </a:p>
        </p:txBody>
      </p:sp>
      <p:sp>
        <p:nvSpPr>
          <p:cNvPr id="9"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La démarche technologique (1) :</a:t>
            </a:r>
            <a:endParaRPr lang="fr-FR" sz="4400" dirty="0"/>
          </a:p>
        </p:txBody>
      </p:sp>
    </p:spTree>
    <p:extLst>
      <p:ext uri="{BB962C8B-B14F-4D97-AF65-F5344CB8AC3E}">
        <p14:creationId xmlns:p14="http://schemas.microsoft.com/office/powerpoint/2010/main" val="3133700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Espace réservé du contenu 2"/>
          <p:cNvSpPr>
            <a:spLocks noGrp="1"/>
          </p:cNvSpPr>
          <p:nvPr>
            <p:ph idx="1"/>
          </p:nvPr>
        </p:nvSpPr>
        <p:spPr>
          <a:xfrm>
            <a:off x="457200" y="2420888"/>
            <a:ext cx="8229600" cy="3456384"/>
          </a:xfrm>
        </p:spPr>
        <p:txBody>
          <a:bodyPr>
            <a:noAutofit/>
          </a:bodyPr>
          <a:lstStyle/>
          <a:p>
            <a:pPr marL="0" indent="0">
              <a:buNone/>
            </a:pPr>
            <a:r>
              <a:rPr lang="fr-FR" sz="2000" dirty="0" smtClean="0"/>
              <a:t>Un </a:t>
            </a:r>
            <a:r>
              <a:rPr lang="fr-FR" sz="2000" b="1" dirty="0"/>
              <a:t>cahier </a:t>
            </a:r>
            <a:r>
              <a:rPr lang="fr-FR" sz="2000" b="1" dirty="0" smtClean="0"/>
              <a:t>des charges </a:t>
            </a:r>
            <a:r>
              <a:rPr lang="fr-FR" sz="2000" dirty="0"/>
              <a:t>peut être réalisé en tenant compte de :</a:t>
            </a:r>
          </a:p>
          <a:p>
            <a:pPr marL="400050" lvl="1" indent="0">
              <a:buNone/>
            </a:pPr>
            <a:r>
              <a:rPr lang="fr-FR" sz="1800" dirty="0" smtClean="0"/>
              <a:t>· </a:t>
            </a:r>
            <a:r>
              <a:rPr lang="fr-FR" sz="1800" dirty="0"/>
              <a:t>la composition et la structure de l’objet (matériau(x) / matériel(s) à prévoir</a:t>
            </a:r>
            <a:r>
              <a:rPr lang="fr-FR" sz="1800" dirty="0" smtClean="0"/>
              <a:t>)</a:t>
            </a:r>
          </a:p>
          <a:p>
            <a:pPr marL="400050" lvl="1" indent="0">
              <a:buNone/>
            </a:pPr>
            <a:r>
              <a:rPr lang="fr-FR" sz="1800" dirty="0" smtClean="0"/>
              <a:t>· </a:t>
            </a:r>
            <a:r>
              <a:rPr lang="fr-FR" sz="1800" dirty="0"/>
              <a:t>l</a:t>
            </a:r>
            <a:r>
              <a:rPr lang="fr-FR" sz="1800" dirty="0" smtClean="0"/>
              <a:t>e </a:t>
            </a:r>
            <a:r>
              <a:rPr lang="fr-FR" sz="1800" dirty="0"/>
              <a:t>principe de fonctionnement de l’objet qui doit être préalablement compris.</a:t>
            </a:r>
          </a:p>
          <a:p>
            <a:pPr marL="0" indent="0">
              <a:buNone/>
            </a:pPr>
            <a:r>
              <a:rPr lang="fr-FR" sz="2000" dirty="0" smtClean="0"/>
              <a:t>Si </a:t>
            </a:r>
            <a:r>
              <a:rPr lang="fr-FR" sz="2000" dirty="0"/>
              <a:t>l’objet n’existe pas en l’état, une étape de conception est nécessaire avec </a:t>
            </a:r>
            <a:r>
              <a:rPr lang="fr-FR" sz="2000" dirty="0" smtClean="0"/>
              <a:t>fabrication éventuelle </a:t>
            </a:r>
            <a:r>
              <a:rPr lang="fr-FR" sz="2000" dirty="0"/>
              <a:t>d’une maquette et / ou modélisation à partir des données d’objets </a:t>
            </a:r>
            <a:r>
              <a:rPr lang="fr-FR" sz="2000" dirty="0" smtClean="0"/>
              <a:t>similaires.</a:t>
            </a:r>
          </a:p>
          <a:p>
            <a:pPr marL="0" indent="0">
              <a:buNone/>
            </a:pPr>
            <a:endParaRPr lang="fr-FR" sz="2000" dirty="0"/>
          </a:p>
          <a:p>
            <a:pPr marL="0" indent="0">
              <a:buNone/>
            </a:pPr>
            <a:r>
              <a:rPr lang="fr-FR" sz="2000" dirty="0" smtClean="0"/>
              <a:t>En </a:t>
            </a:r>
            <a:r>
              <a:rPr lang="fr-FR" sz="2000" dirty="0"/>
              <a:t>terme de démarche, on retrouve ici aussi les phases de questionnement</a:t>
            </a:r>
            <a:r>
              <a:rPr lang="fr-FR" sz="2000" dirty="0" smtClean="0"/>
              <a:t>, d'investigation </a:t>
            </a:r>
            <a:r>
              <a:rPr lang="fr-FR" sz="2000" dirty="0"/>
              <a:t>et de structuration des connaissances.</a:t>
            </a:r>
            <a:endParaRPr lang="fr-FR" sz="2000" dirty="0"/>
          </a:p>
        </p:txBody>
      </p:sp>
      <p:sp>
        <p:nvSpPr>
          <p:cNvPr id="9"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La démarche technologique (2) :</a:t>
            </a:r>
            <a:endParaRPr lang="fr-FR" sz="4400" dirty="0"/>
          </a:p>
        </p:txBody>
      </p:sp>
    </p:spTree>
    <p:extLst>
      <p:ext uri="{BB962C8B-B14F-4D97-AF65-F5344CB8AC3E}">
        <p14:creationId xmlns:p14="http://schemas.microsoft.com/office/powerpoint/2010/main" val="780732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Espace réservé du contenu 2"/>
          <p:cNvSpPr>
            <a:spLocks noGrp="1"/>
          </p:cNvSpPr>
          <p:nvPr>
            <p:ph idx="1"/>
          </p:nvPr>
        </p:nvSpPr>
        <p:spPr>
          <a:xfrm>
            <a:off x="467544" y="1295400"/>
            <a:ext cx="8229600" cy="5013920"/>
          </a:xfrm>
        </p:spPr>
        <p:txBody>
          <a:bodyPr>
            <a:normAutofit/>
          </a:bodyPr>
          <a:lstStyle/>
          <a:p>
            <a:pPr marL="0" indent="0">
              <a:buNone/>
            </a:pPr>
            <a:r>
              <a:rPr lang="fr-FR" sz="2000" b="1" dirty="0" smtClean="0"/>
              <a:t>Pour aller plus loin:</a:t>
            </a:r>
          </a:p>
          <a:p>
            <a:pPr>
              <a:buFontTx/>
              <a:buChar char="-"/>
            </a:pPr>
            <a:r>
              <a:rPr lang="fr-FR" sz="2000" dirty="0" smtClean="0">
                <a:hlinkClick r:id="rId3"/>
              </a:rPr>
              <a:t>eduscol.education.fr</a:t>
            </a:r>
            <a:r>
              <a:rPr lang="fr-FR" sz="2000" dirty="0" smtClean="0"/>
              <a:t> : Repères pour la-mise en œuvre d’une démarche – du questionnement à la connaissance en passant par l’expérience.</a:t>
            </a:r>
          </a:p>
          <a:p>
            <a:pPr>
              <a:buFontTx/>
              <a:buChar char="-"/>
            </a:pPr>
            <a:r>
              <a:rPr lang="fr-FR" sz="2000" dirty="0">
                <a:hlinkClick r:id="rId4"/>
              </a:rPr>
              <a:t>http://www.pedagogie95.ac-versailles.fr</a:t>
            </a:r>
            <a:r>
              <a:rPr lang="fr-FR" sz="2000" dirty="0"/>
              <a:t> : les principaux éléments de mathématiques et la culture scientifique et technologique. Dans la rubrique Sciences expérimentales et technologie vous trouverez : la démarche d’investigation.</a:t>
            </a:r>
            <a:endParaRPr lang="fr-FR" sz="2000" dirty="0" smtClean="0">
              <a:hlinkClick r:id="rId5"/>
            </a:endParaRPr>
          </a:p>
          <a:p>
            <a:pPr>
              <a:buFontTx/>
              <a:buChar char="-"/>
            </a:pPr>
            <a:r>
              <a:rPr lang="fr-FR" sz="2000" dirty="0" smtClean="0">
                <a:hlinkClick r:id="rId5"/>
              </a:rPr>
              <a:t>www.ac-clermont.fr</a:t>
            </a:r>
            <a:r>
              <a:rPr lang="fr-FR" sz="2000" dirty="0" smtClean="0"/>
              <a:t> : Canevas d’une démarche d’investigation.</a:t>
            </a:r>
          </a:p>
          <a:p>
            <a:pPr>
              <a:buFontTx/>
              <a:buChar char="-"/>
            </a:pPr>
            <a:r>
              <a:rPr lang="fr-FR" sz="2000" dirty="0" smtClean="0">
                <a:hlinkClick r:id="rId6"/>
              </a:rPr>
              <a:t>www.pedagogie.ac-nantes.fr</a:t>
            </a:r>
            <a:r>
              <a:rPr lang="fr-FR" sz="2000" dirty="0" smtClean="0"/>
              <a:t> : la démarche d’investigation à l’école primaire</a:t>
            </a:r>
          </a:p>
          <a:p>
            <a:pPr>
              <a:buFontTx/>
              <a:buChar char="-"/>
            </a:pPr>
            <a:r>
              <a:rPr lang="fr-FR" sz="2000" dirty="0">
                <a:hlinkClick r:id="rId7"/>
              </a:rPr>
              <a:t>http://</a:t>
            </a:r>
            <a:r>
              <a:rPr lang="fr-FR" sz="2000" dirty="0" smtClean="0">
                <a:hlinkClick r:id="rId7"/>
              </a:rPr>
              <a:t>www.ia29.ac-rennes.fr</a:t>
            </a:r>
            <a:r>
              <a:rPr lang="fr-FR" sz="2000" dirty="0" smtClean="0"/>
              <a:t> : démarche d’investigation.pdf</a:t>
            </a:r>
          </a:p>
          <a:p>
            <a:pPr marL="114300" indent="0">
              <a:buNone/>
            </a:pPr>
            <a:r>
              <a:rPr lang="fr-FR" sz="2000" b="1" dirty="0" smtClean="0"/>
              <a:t>Plus ancien:</a:t>
            </a:r>
          </a:p>
          <a:p>
            <a:pPr>
              <a:buFontTx/>
              <a:buChar char="-"/>
            </a:pPr>
            <a:r>
              <a:rPr lang="fr-FR" sz="2000" dirty="0" smtClean="0"/>
              <a:t>CNDP : </a:t>
            </a:r>
            <a:r>
              <a:rPr lang="fr-FR" sz="2000" dirty="0" smtClean="0">
                <a:hlinkClick r:id="rId8"/>
              </a:rPr>
              <a:t>http</a:t>
            </a:r>
            <a:r>
              <a:rPr lang="fr-FR" sz="2000" dirty="0">
                <a:hlinkClick r:id="rId8"/>
              </a:rPr>
              <a:t>://</a:t>
            </a:r>
            <a:r>
              <a:rPr lang="fr-FR" sz="2000" dirty="0" smtClean="0">
                <a:hlinkClick r:id="rId8"/>
              </a:rPr>
              <a:t>www2.cndp.fr/archivage/valid/128606/128606-15900-20364.pdf</a:t>
            </a:r>
            <a:endParaRPr lang="fr-FR" sz="2000" dirty="0" smtClean="0"/>
          </a:p>
          <a:p>
            <a:pPr>
              <a:buFontTx/>
              <a:buChar char="-"/>
            </a:pPr>
            <a:endParaRPr lang="fr-FR" sz="2000" dirty="0"/>
          </a:p>
          <a:p>
            <a:pPr>
              <a:buFontTx/>
              <a:buChar char="-"/>
            </a:pPr>
            <a:endParaRPr lang="fr-FR" sz="2000" dirty="0"/>
          </a:p>
        </p:txBody>
      </p:sp>
    </p:spTree>
    <p:extLst>
      <p:ext uri="{BB962C8B-B14F-4D97-AF65-F5344CB8AC3E}">
        <p14:creationId xmlns:p14="http://schemas.microsoft.com/office/powerpoint/2010/main" val="172029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ce réservé du contenu 2"/>
          <p:cNvSpPr txBox="1">
            <a:spLocks/>
          </p:cNvSpPr>
          <p:nvPr/>
        </p:nvSpPr>
        <p:spPr>
          <a:xfrm>
            <a:off x="539552" y="2132856"/>
            <a:ext cx="8229600" cy="1440160"/>
          </a:xfrm>
          <a:prstGeom prst="rect">
            <a:avLst/>
          </a:prstGeom>
          <a:solidFill>
            <a:schemeClr val="accent4">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6600" dirty="0" smtClean="0"/>
              <a:t>Le cahier d’expériences</a:t>
            </a:r>
            <a:endParaRPr lang="fr-FR" sz="6600" dirty="0"/>
          </a:p>
        </p:txBody>
      </p:sp>
      <p:grpSp>
        <p:nvGrpSpPr>
          <p:cNvPr id="6" name="Group 2"/>
          <p:cNvGrpSpPr>
            <a:grpSpLocks/>
          </p:cNvGrpSpPr>
          <p:nvPr/>
        </p:nvGrpSpPr>
        <p:grpSpPr bwMode="auto">
          <a:xfrm>
            <a:off x="282575" y="520700"/>
            <a:ext cx="8753921" cy="774700"/>
            <a:chOff x="436" y="712"/>
            <a:chExt cx="11123" cy="122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Tree>
    <p:extLst>
      <p:ext uri="{BB962C8B-B14F-4D97-AF65-F5344CB8AC3E}">
        <p14:creationId xmlns:p14="http://schemas.microsoft.com/office/powerpoint/2010/main" val="361420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4735" y="2313454"/>
            <a:ext cx="8229600" cy="830997"/>
          </a:xfrm>
          <a:solidFill>
            <a:schemeClr val="accent4">
              <a:lumMod val="40000"/>
              <a:lumOff val="60000"/>
            </a:schemeClr>
          </a:solidFill>
        </p:spPr>
        <p:txBody>
          <a:bodyPr wrap="square">
            <a:spAutoFit/>
          </a:bodyPr>
          <a:lstStyle/>
          <a:p>
            <a:pPr marL="0" indent="0" algn="ctr">
              <a:buNone/>
            </a:pPr>
            <a:r>
              <a:rPr lang="fr-FR" sz="4800" dirty="0" smtClean="0"/>
              <a:t>Résumé :</a:t>
            </a:r>
            <a:endParaRPr lang="fr-FR" sz="4800" dirty="0"/>
          </a:p>
        </p:txBody>
      </p:sp>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Rectangle 1"/>
          <p:cNvSpPr/>
          <p:nvPr/>
        </p:nvSpPr>
        <p:spPr>
          <a:xfrm>
            <a:off x="1115616" y="3740839"/>
            <a:ext cx="6984776" cy="1877437"/>
          </a:xfrm>
          <a:prstGeom prst="rect">
            <a:avLst/>
          </a:prstGeom>
        </p:spPr>
        <p:txBody>
          <a:bodyPr wrap="square">
            <a:spAutoFit/>
          </a:bodyPr>
          <a:lstStyle/>
          <a:p>
            <a:r>
              <a:rPr lang="fr-FR" sz="4400" b="1" dirty="0" smtClean="0">
                <a:latin typeface="French Script MT" panose="03020402040607040605" pitchFamily="66" charset="0"/>
                <a:cs typeface="Narkisim" panose="020E0502050101010101" pitchFamily="34" charset="-79"/>
              </a:rPr>
              <a:t>Ce </a:t>
            </a:r>
            <a:r>
              <a:rPr lang="fr-FR" sz="4400" b="1" dirty="0">
                <a:latin typeface="French Script MT" panose="03020402040607040605" pitchFamily="66" charset="0"/>
                <a:cs typeface="Narkisim" panose="020E0502050101010101" pitchFamily="34" charset="-79"/>
              </a:rPr>
              <a:t>qui se conçoit bien s'énonce </a:t>
            </a:r>
            <a:r>
              <a:rPr lang="fr-FR" sz="4400" b="1" dirty="0" smtClean="0">
                <a:latin typeface="French Script MT" panose="03020402040607040605" pitchFamily="66" charset="0"/>
                <a:cs typeface="Narkisim" panose="020E0502050101010101" pitchFamily="34" charset="-79"/>
              </a:rPr>
              <a:t>clairement- </a:t>
            </a:r>
            <a:r>
              <a:rPr lang="fr-FR" sz="4400" b="1" dirty="0">
                <a:latin typeface="French Script MT" panose="03020402040607040605" pitchFamily="66" charset="0"/>
                <a:cs typeface="Narkisim" panose="020E0502050101010101" pitchFamily="34" charset="-79"/>
              </a:rPr>
              <a:t>Et les mots pour le dire arrivent aisément</a:t>
            </a:r>
            <a:r>
              <a:rPr lang="fr-FR" sz="4400" b="1" dirty="0" smtClean="0">
                <a:latin typeface="French Script MT" panose="03020402040607040605" pitchFamily="66" charset="0"/>
                <a:cs typeface="Narkisim" panose="020E0502050101010101" pitchFamily="34" charset="-79"/>
              </a:rPr>
              <a:t>.</a:t>
            </a:r>
          </a:p>
          <a:p>
            <a:pPr algn="r"/>
            <a:r>
              <a:rPr lang="fr-FR" sz="2800" b="1" u="sng" dirty="0" smtClean="0"/>
              <a:t>Nicolas BOILEAU</a:t>
            </a:r>
            <a:endParaRPr lang="fr-FR" sz="2800" b="1" u="sng" dirty="0"/>
          </a:p>
        </p:txBody>
      </p:sp>
    </p:spTree>
    <p:extLst>
      <p:ext uri="{BB962C8B-B14F-4D97-AF65-F5344CB8AC3E}">
        <p14:creationId xmlns:p14="http://schemas.microsoft.com/office/powerpoint/2010/main" val="3358625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708919"/>
            <a:ext cx="8229600" cy="2088233"/>
          </a:xfrm>
          <a:prstGeom prst="rect">
            <a:avLst/>
          </a:prstGeom>
        </p:spPr>
        <p:txBody>
          <a:bodyPr vert="horz" lIns="91440" tIns="45720" rIns="91440" bIns="45720" rtlCol="0">
            <a:noAutofit/>
          </a:bodyPr>
          <a:lstStyle/>
          <a:p>
            <a:pPr>
              <a:spcBef>
                <a:spcPct val="20000"/>
              </a:spcBef>
              <a:buFont typeface="Arial" panose="020B0604020202020204" pitchFamily="34" charset="0"/>
              <a:buNone/>
            </a:pPr>
            <a:r>
              <a:rPr lang="fr-FR" sz="2000" dirty="0"/>
              <a:t>Le cahier d'expériences est un document </a:t>
            </a:r>
            <a:r>
              <a:rPr lang="fr-FR" sz="2000" u="sng" dirty="0"/>
              <a:t>progressivement élaboré et complété par </a:t>
            </a:r>
            <a:r>
              <a:rPr lang="fr-FR" sz="2000" u="sng" dirty="0" smtClean="0"/>
              <a:t>l'élève</a:t>
            </a:r>
            <a:r>
              <a:rPr lang="fr-FR" sz="2000" dirty="0" smtClean="0"/>
              <a:t> </a:t>
            </a:r>
            <a:r>
              <a:rPr lang="fr-FR" sz="2000" b="1" dirty="0" smtClean="0"/>
              <a:t>tout au long de </a:t>
            </a:r>
            <a:r>
              <a:rPr lang="fr-FR" sz="2000" b="1" dirty="0"/>
              <a:t>sa </a:t>
            </a:r>
            <a:r>
              <a:rPr lang="fr-FR" sz="2000" b="1" dirty="0" smtClean="0"/>
              <a:t>scolarité</a:t>
            </a:r>
            <a:r>
              <a:rPr lang="fr-FR" sz="2000" dirty="0" smtClean="0"/>
              <a:t>.</a:t>
            </a:r>
          </a:p>
          <a:p>
            <a:pPr>
              <a:spcBef>
                <a:spcPct val="20000"/>
              </a:spcBef>
              <a:buFont typeface="Arial" panose="020B0604020202020204" pitchFamily="34" charset="0"/>
              <a:buNone/>
            </a:pPr>
            <a:endParaRPr lang="fr-FR" sz="2000" dirty="0"/>
          </a:p>
          <a:p>
            <a:pPr>
              <a:spcBef>
                <a:spcPct val="20000"/>
              </a:spcBef>
              <a:buFont typeface="Arial" panose="020B0604020202020204" pitchFamily="34" charset="0"/>
              <a:buNone/>
            </a:pPr>
            <a:r>
              <a:rPr lang="fr-FR" sz="2000" dirty="0" smtClean="0"/>
              <a:t>Il </a:t>
            </a:r>
            <a:r>
              <a:rPr lang="fr-FR" sz="2000" dirty="0"/>
              <a:t>relate les activités scientifiques pratiquées en classe sous forme </a:t>
            </a:r>
            <a:r>
              <a:rPr lang="fr-FR" sz="2000" dirty="0" smtClean="0"/>
              <a:t>de traces écrites personnelles </a:t>
            </a:r>
            <a:r>
              <a:rPr lang="fr-FR" sz="2000" dirty="0"/>
              <a:t>et d'écrits collectifs. Ni </a:t>
            </a:r>
            <a:r>
              <a:rPr lang="fr-FR" sz="2000" dirty="0" smtClean="0"/>
              <a:t>cahier </a:t>
            </a:r>
            <a:r>
              <a:rPr lang="fr-FR" sz="2000" dirty="0"/>
              <a:t>de brouillon, ni </a:t>
            </a:r>
            <a:r>
              <a:rPr lang="fr-FR" sz="2000" dirty="0" smtClean="0"/>
              <a:t>cahier </a:t>
            </a:r>
            <a:r>
              <a:rPr lang="fr-FR" sz="2000" dirty="0"/>
              <a:t>traditionnel : un cahier </a:t>
            </a:r>
            <a:r>
              <a:rPr lang="fr-FR" sz="2000" dirty="0" smtClean="0"/>
              <a:t>d'expériences.</a:t>
            </a:r>
            <a:endParaRPr lang="fr-FR" sz="2000" dirty="0"/>
          </a:p>
        </p:txBody>
      </p:sp>
      <p:sp>
        <p:nvSpPr>
          <p:cNvPr id="8"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Qu’est-ce que c’est ?</a:t>
            </a:r>
            <a:endParaRPr lang="fr-FR" sz="4400" dirty="0"/>
          </a:p>
        </p:txBody>
      </p:sp>
      <p:sp>
        <p:nvSpPr>
          <p:cNvPr id="9" name="ZoneTexte 8"/>
          <p:cNvSpPr txBox="1"/>
          <p:nvPr/>
        </p:nvSpPr>
        <p:spPr>
          <a:xfrm>
            <a:off x="525876" y="5013176"/>
            <a:ext cx="7992888"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400" i="1" dirty="0" smtClean="0"/>
              <a:t>Le cahier d’expériences est individuel. L’élève</a:t>
            </a:r>
            <a:r>
              <a:rPr lang="fr-FR" sz="2400" i="1" dirty="0" smtClean="0"/>
              <a:t> </a:t>
            </a:r>
            <a:r>
              <a:rPr lang="fr-FR" sz="2400" b="1" i="1" u="sng" dirty="0"/>
              <a:t>doit</a:t>
            </a:r>
            <a:r>
              <a:rPr lang="fr-FR" sz="2400" i="1" dirty="0"/>
              <a:t> disposer de son propre support de travail</a:t>
            </a:r>
            <a:r>
              <a:rPr lang="fr-FR" sz="2400" i="1" dirty="0" smtClean="0"/>
              <a:t>.</a:t>
            </a:r>
            <a:endParaRPr lang="fr-FR" sz="2400" dirty="0"/>
          </a:p>
        </p:txBody>
      </p:sp>
    </p:spTree>
    <p:extLst>
      <p:ext uri="{BB962C8B-B14F-4D97-AF65-F5344CB8AC3E}">
        <p14:creationId xmlns:p14="http://schemas.microsoft.com/office/powerpoint/2010/main" val="350940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708919"/>
            <a:ext cx="8229600" cy="1781909"/>
          </a:xfrm>
          <a:prstGeom prst="rect">
            <a:avLst/>
          </a:prstGeom>
        </p:spPr>
        <p:txBody>
          <a:bodyPr vert="horz" lIns="91440" tIns="45720" rIns="91440" bIns="45720" rtlCol="0">
            <a:noAutofit/>
          </a:bodyPr>
          <a:lstStyle/>
          <a:p>
            <a:r>
              <a:rPr lang="fr-FR" sz="2000" dirty="0"/>
              <a:t>a) Il aide </a:t>
            </a:r>
            <a:r>
              <a:rPr lang="fr-FR" sz="2000" dirty="0" smtClean="0"/>
              <a:t>l‘élève </a:t>
            </a:r>
            <a:r>
              <a:rPr lang="fr-FR" sz="2000" dirty="0"/>
              <a:t>à se souvenir de ce qu'il a vu et fait. </a:t>
            </a:r>
          </a:p>
          <a:p>
            <a:r>
              <a:rPr lang="fr-FR" sz="2000" dirty="0"/>
              <a:t>b) Il aide </a:t>
            </a:r>
            <a:r>
              <a:rPr lang="fr-FR" sz="2000" dirty="0" smtClean="0"/>
              <a:t>l’élève à </a:t>
            </a:r>
            <a:r>
              <a:rPr lang="fr-FR" sz="2000" dirty="0"/>
              <a:t>structurer sa pensée et permet des débats plus riches. Le fait de demander aux enfants de faire, avant toute expérience, des prévisions en explicitant les raisons de leurs suggestions, contraint les enfants à se demander pourquoi ils ont fait cette prévision, quels sont les éléments qui leur semblent pertinents, etc. </a:t>
            </a:r>
          </a:p>
        </p:txBody>
      </p:sp>
      <p:sp>
        <p:nvSpPr>
          <p:cNvPr id="8" name="Espace réservé du contenu 2"/>
          <p:cNvSpPr txBox="1">
            <a:spLocks/>
          </p:cNvSpPr>
          <p:nvPr/>
        </p:nvSpPr>
        <p:spPr>
          <a:xfrm>
            <a:off x="544735" y="1412776"/>
            <a:ext cx="8229600" cy="584775"/>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Quel est l’intérêt de cet écrit personnel (1)?</a:t>
            </a:r>
            <a:endParaRPr lang="fr-FR" dirty="0"/>
          </a:p>
        </p:txBody>
      </p:sp>
      <p:sp>
        <p:nvSpPr>
          <p:cNvPr id="9" name="ZoneTexte 8"/>
          <p:cNvSpPr txBox="1"/>
          <p:nvPr/>
        </p:nvSpPr>
        <p:spPr>
          <a:xfrm>
            <a:off x="525876" y="4797152"/>
            <a:ext cx="7992888"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400" i="1" dirty="0" smtClean="0"/>
              <a:t>Les </a:t>
            </a:r>
            <a:r>
              <a:rPr lang="fr-FR" sz="2400" i="1" dirty="0"/>
              <a:t>élèves </a:t>
            </a:r>
            <a:r>
              <a:rPr lang="fr-FR" sz="2400" i="1" dirty="0" smtClean="0"/>
              <a:t>qui écrivent peu, </a:t>
            </a:r>
            <a:r>
              <a:rPr lang="fr-FR" sz="2400" i="1" dirty="0"/>
              <a:t>o</a:t>
            </a:r>
            <a:r>
              <a:rPr lang="fr-FR" sz="2400" i="1" dirty="0" smtClean="0"/>
              <a:t>nt peut-être insuffisamment réfléchi. La </a:t>
            </a:r>
            <a:r>
              <a:rPr lang="fr-FR" sz="2400" i="1" dirty="0"/>
              <a:t>démarche de l'élève qui formule une hypothèse doit avoir des </a:t>
            </a:r>
            <a:r>
              <a:rPr lang="fr-FR" sz="2400" i="1" dirty="0" smtClean="0"/>
              <a:t>filtres, ici l’écrit, </a:t>
            </a:r>
            <a:r>
              <a:rPr lang="fr-FR" sz="2400" i="1" dirty="0"/>
              <a:t>qui lui permettent de recentrer sa </a:t>
            </a:r>
            <a:r>
              <a:rPr lang="fr-FR" sz="2400" i="1" dirty="0" smtClean="0"/>
              <a:t>recherche. </a:t>
            </a:r>
            <a:endParaRPr lang="fr-FR" sz="2400" dirty="0"/>
          </a:p>
        </p:txBody>
      </p:sp>
    </p:spTree>
    <p:extLst>
      <p:ext uri="{BB962C8B-B14F-4D97-AF65-F5344CB8AC3E}">
        <p14:creationId xmlns:p14="http://schemas.microsoft.com/office/powerpoint/2010/main" val="126677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708919"/>
            <a:ext cx="8229600" cy="1781909"/>
          </a:xfrm>
          <a:prstGeom prst="rect">
            <a:avLst/>
          </a:prstGeom>
        </p:spPr>
        <p:txBody>
          <a:bodyPr vert="horz" lIns="91440" tIns="45720" rIns="91440" bIns="45720" rtlCol="0">
            <a:noAutofit/>
          </a:bodyPr>
          <a:lstStyle/>
          <a:p>
            <a:r>
              <a:rPr lang="fr-FR" sz="2000" dirty="0" smtClean="0"/>
              <a:t>c</a:t>
            </a:r>
            <a:r>
              <a:rPr lang="fr-FR" sz="2000" dirty="0"/>
              <a:t>) Il aide l'enfant à acquérir un vocabulaire technique et des mots nouveaux. </a:t>
            </a:r>
            <a:r>
              <a:rPr lang="fr-FR" sz="2000" dirty="0" smtClean="0"/>
              <a:t>d</a:t>
            </a:r>
            <a:r>
              <a:rPr lang="fr-FR" sz="2000" dirty="0"/>
              <a:t>) Il permet à des enfants qui parlent peu ou pas de </a:t>
            </a:r>
            <a:r>
              <a:rPr lang="fr-FR" sz="2000" dirty="0" smtClean="0"/>
              <a:t>s'exprimer.</a:t>
            </a:r>
          </a:p>
          <a:p>
            <a:r>
              <a:rPr lang="fr-FR" sz="2000" dirty="0" smtClean="0"/>
              <a:t>e</a:t>
            </a:r>
            <a:r>
              <a:rPr lang="fr-FR" sz="2000" dirty="0"/>
              <a:t>) Il aide l'enfant à faire des synthèses, c'est-à-dire à rechercher des règles provisoires, des similitudes et différences entre différents objets ou résultats d'expériences. </a:t>
            </a:r>
          </a:p>
        </p:txBody>
      </p:sp>
      <p:sp>
        <p:nvSpPr>
          <p:cNvPr id="8" name="Espace réservé du contenu 2"/>
          <p:cNvSpPr txBox="1">
            <a:spLocks/>
          </p:cNvSpPr>
          <p:nvPr/>
        </p:nvSpPr>
        <p:spPr>
          <a:xfrm>
            <a:off x="544735" y="1412776"/>
            <a:ext cx="8229600" cy="584775"/>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Quel est l’intérêt de cet écrit personnel (2)?</a:t>
            </a:r>
            <a:endParaRPr lang="fr-FR" dirty="0"/>
          </a:p>
        </p:txBody>
      </p:sp>
      <p:sp>
        <p:nvSpPr>
          <p:cNvPr id="9" name="ZoneTexte 8"/>
          <p:cNvSpPr txBox="1"/>
          <p:nvPr/>
        </p:nvSpPr>
        <p:spPr>
          <a:xfrm>
            <a:off x="525876" y="4606096"/>
            <a:ext cx="7992888"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000" i="1" dirty="0"/>
              <a:t>De nombreux enseignants font écrire un premier jet, un premier bilan souvent suivi, après une discussion dans le groupe, par un deuxième jet ou deuxième bilan qui, lui-même, peut être suivi après une discussion collective au sein de toute la classe par un bilan sur lequel tout le monde s'est mis d'accord.</a:t>
            </a:r>
            <a:endParaRPr lang="fr-FR" sz="2000" i="1" dirty="0"/>
          </a:p>
        </p:txBody>
      </p:sp>
    </p:spTree>
    <p:extLst>
      <p:ext uri="{BB962C8B-B14F-4D97-AF65-F5344CB8AC3E}">
        <p14:creationId xmlns:p14="http://schemas.microsoft.com/office/powerpoint/2010/main" val="406701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708919"/>
            <a:ext cx="8229600" cy="1944217"/>
          </a:xfrm>
          <a:prstGeom prst="rect">
            <a:avLst/>
          </a:prstGeom>
        </p:spPr>
        <p:txBody>
          <a:bodyPr vert="horz" lIns="91440" tIns="45720" rIns="91440" bIns="45720" rtlCol="0">
            <a:noAutofit/>
          </a:bodyPr>
          <a:lstStyle/>
          <a:p>
            <a:r>
              <a:rPr lang="fr-FR" sz="2000" b="1" dirty="0" smtClean="0"/>
              <a:t>Conclusion:</a:t>
            </a:r>
          </a:p>
          <a:p>
            <a:r>
              <a:rPr lang="fr-FR" sz="2000" dirty="0" smtClean="0"/>
              <a:t>L'enseignant</a:t>
            </a:r>
            <a:r>
              <a:rPr lang="fr-FR" sz="2000" dirty="0"/>
              <a:t>, en lisant ces écrits, peut avoir des informations sur ce que </a:t>
            </a:r>
            <a:r>
              <a:rPr lang="fr-FR" sz="2000" dirty="0" smtClean="0"/>
              <a:t>l’élève a </a:t>
            </a:r>
            <a:r>
              <a:rPr lang="fr-FR" sz="2000" dirty="0"/>
              <a:t>ou non compris, sur les points importants qu'il a retenu de ses propres observations, sur la nature des difficultés qu'il rencontre, etc. </a:t>
            </a:r>
            <a:endParaRPr lang="fr-FR" sz="2000" dirty="0" smtClean="0"/>
          </a:p>
          <a:p>
            <a:r>
              <a:rPr lang="fr-FR" sz="2000" dirty="0"/>
              <a:t>Il ne s'agit pas de noter ou de corriger ces écrits mais d'être à l'écoute des difficultés et des progrès de l'élève.</a:t>
            </a:r>
          </a:p>
        </p:txBody>
      </p:sp>
      <p:sp>
        <p:nvSpPr>
          <p:cNvPr id="8" name="Espace réservé du contenu 2"/>
          <p:cNvSpPr txBox="1">
            <a:spLocks/>
          </p:cNvSpPr>
          <p:nvPr/>
        </p:nvSpPr>
        <p:spPr>
          <a:xfrm>
            <a:off x="544735" y="1412776"/>
            <a:ext cx="8229600" cy="584775"/>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Quel est l’intérêt de cet écrit personnel (3)?</a:t>
            </a:r>
            <a:endParaRPr lang="fr-FR" dirty="0"/>
          </a:p>
        </p:txBody>
      </p:sp>
      <p:sp>
        <p:nvSpPr>
          <p:cNvPr id="9" name="ZoneTexte 8"/>
          <p:cNvSpPr txBox="1"/>
          <p:nvPr/>
        </p:nvSpPr>
        <p:spPr>
          <a:xfrm>
            <a:off x="525876" y="4985881"/>
            <a:ext cx="7992888"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2000" i="1" dirty="0" smtClean="0"/>
              <a:t>L'enseignant dispose avec l’écrit individuel d'une </a:t>
            </a:r>
            <a:r>
              <a:rPr lang="fr-FR" sz="2000" i="1" dirty="0"/>
              <a:t>évaluation immédiate qui concerne tous les élèves d'une classe. A la lecture de ces écrits, il peut infléchir sur le déroulement prévu de la séance ou modifier les séances suivantes et donc réagir sans trop tarder.</a:t>
            </a:r>
            <a:endParaRPr lang="fr-FR" sz="2000" i="1" dirty="0"/>
          </a:p>
        </p:txBody>
      </p:sp>
    </p:spTree>
    <p:extLst>
      <p:ext uri="{BB962C8B-B14F-4D97-AF65-F5344CB8AC3E}">
        <p14:creationId xmlns:p14="http://schemas.microsoft.com/office/powerpoint/2010/main" val="89188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276872"/>
            <a:ext cx="8229600" cy="2592288"/>
          </a:xfrm>
          <a:prstGeom prst="rect">
            <a:avLst/>
          </a:prstGeom>
        </p:spPr>
        <p:txBody>
          <a:bodyPr vert="horz" lIns="91440" tIns="45720" rIns="91440" bIns="45720" rtlCol="0">
            <a:noAutofit/>
          </a:bodyPr>
          <a:lstStyle/>
          <a:p>
            <a:r>
              <a:rPr lang="fr-FR" sz="2000" dirty="0" smtClean="0"/>
              <a:t>… il suit l’écrit personnel.</a:t>
            </a:r>
            <a:endParaRPr lang="fr-FR" sz="2000" i="1" dirty="0" smtClean="0"/>
          </a:p>
          <a:p>
            <a:r>
              <a:rPr lang="fr-FR" sz="2000" dirty="0" smtClean="0"/>
              <a:t>Il s’inscrit généralement suite à un travail de groupe, lorsqu’une synthèse doit être faite ou écrite. Ceci </a:t>
            </a:r>
            <a:r>
              <a:rPr lang="fr-FR" sz="2000" dirty="0"/>
              <a:t>suppose </a:t>
            </a:r>
            <a:r>
              <a:rPr lang="fr-FR" sz="2000" dirty="0" smtClean="0"/>
              <a:t>que les élèves se </a:t>
            </a:r>
            <a:r>
              <a:rPr lang="fr-FR" sz="2000" dirty="0"/>
              <a:t>mettent d'accord sur les résultats essentiels (à leurs yeux) et les raisons de leurs choix : les </a:t>
            </a:r>
            <a:r>
              <a:rPr lang="fr-FR" sz="2000" dirty="0" smtClean="0"/>
              <a:t>élèves apprennent </a:t>
            </a:r>
            <a:r>
              <a:rPr lang="fr-FR" sz="2000" dirty="0"/>
              <a:t>ainsi à </a:t>
            </a:r>
            <a:r>
              <a:rPr lang="fr-FR" sz="2000" b="1" dirty="0"/>
              <a:t>discuter</a:t>
            </a:r>
            <a:r>
              <a:rPr lang="fr-FR" sz="2000" dirty="0"/>
              <a:t>, à </a:t>
            </a:r>
            <a:r>
              <a:rPr lang="fr-FR" sz="2000" b="1" dirty="0"/>
              <a:t>argumenter</a:t>
            </a:r>
            <a:r>
              <a:rPr lang="fr-FR" sz="2000" dirty="0"/>
              <a:t>, à </a:t>
            </a:r>
            <a:r>
              <a:rPr lang="fr-FR" sz="2000" b="1" dirty="0"/>
              <a:t>coopérer</a:t>
            </a:r>
            <a:r>
              <a:rPr lang="fr-FR" sz="2000" dirty="0"/>
              <a:t> et à chercher ce qui est commun à leurs différentes idées et observations, </a:t>
            </a:r>
            <a:r>
              <a:rPr lang="fr-FR" sz="2000" u="sng" dirty="0"/>
              <a:t>tout en étant à même d'expliciter leurs éventuelles contradictions</a:t>
            </a:r>
            <a:r>
              <a:rPr lang="fr-FR" sz="2000" dirty="0"/>
              <a:t>. Dans ce cas, il s'agit d'un écrit collectif du groupe qui sera lu ou communiqué au reste de la classe. </a:t>
            </a:r>
            <a:endParaRPr lang="fr-FR" sz="2000" dirty="0" smtClean="0"/>
          </a:p>
        </p:txBody>
      </p:sp>
      <p:sp>
        <p:nvSpPr>
          <p:cNvPr id="8" name="Espace réservé du contenu 2"/>
          <p:cNvSpPr txBox="1">
            <a:spLocks/>
          </p:cNvSpPr>
          <p:nvPr/>
        </p:nvSpPr>
        <p:spPr>
          <a:xfrm>
            <a:off x="544735" y="1412776"/>
            <a:ext cx="8229600" cy="64633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3600" dirty="0" smtClean="0"/>
              <a:t>Quel est l’intérêt de l’écrit collectif ?</a:t>
            </a:r>
            <a:endParaRPr lang="fr-FR" sz="3600" dirty="0"/>
          </a:p>
        </p:txBody>
      </p:sp>
      <p:sp>
        <p:nvSpPr>
          <p:cNvPr id="9" name="ZoneTexte 8"/>
          <p:cNvSpPr txBox="1"/>
          <p:nvPr/>
        </p:nvSpPr>
        <p:spPr>
          <a:xfrm>
            <a:off x="525876" y="5273913"/>
            <a:ext cx="7992888"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000" i="1" dirty="0"/>
              <a:t>Il est clair que cet écrit collectif n'a plus le même statut que l'écrit personnel puisqu'</a:t>
            </a:r>
            <a:r>
              <a:rPr lang="fr-FR" sz="2000" b="1" i="1" dirty="0"/>
              <a:t>il doit être lisible et compris par </a:t>
            </a:r>
            <a:r>
              <a:rPr lang="fr-FR" sz="2000" b="1" i="1" dirty="0" smtClean="0"/>
              <a:t>tous </a:t>
            </a:r>
            <a:r>
              <a:rPr lang="fr-FR" sz="2000" i="1" dirty="0" smtClean="0"/>
              <a:t>; </a:t>
            </a:r>
            <a:r>
              <a:rPr lang="fr-FR" sz="2000" i="1" u="sng" dirty="0"/>
              <a:t>il obéit donc à des règles orthographiques et syntaxiques plus contraignantes</a:t>
            </a:r>
            <a:r>
              <a:rPr lang="fr-FR" sz="2000" i="1" dirty="0"/>
              <a:t> que le premier type d'écrit.</a:t>
            </a:r>
          </a:p>
        </p:txBody>
      </p:sp>
    </p:spTree>
    <p:extLst>
      <p:ext uri="{BB962C8B-B14F-4D97-AF65-F5344CB8AC3E}">
        <p14:creationId xmlns:p14="http://schemas.microsoft.com/office/powerpoint/2010/main" val="245709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276872"/>
            <a:ext cx="8229600" cy="2880320"/>
          </a:xfrm>
          <a:prstGeom prst="rect">
            <a:avLst/>
          </a:prstGeom>
        </p:spPr>
        <p:txBody>
          <a:bodyPr vert="horz" lIns="91440" tIns="45720" rIns="91440" bIns="45720" rtlCol="0">
            <a:noAutofit/>
          </a:bodyPr>
          <a:lstStyle/>
          <a:p>
            <a:pPr algn="just"/>
            <a:r>
              <a:rPr lang="fr-FR" sz="2000" b="1" dirty="0"/>
              <a:t>Les propositions diffèrent d'un enseignant à </a:t>
            </a:r>
            <a:r>
              <a:rPr lang="fr-FR" sz="2000" b="1" dirty="0" smtClean="0"/>
              <a:t>l'autre :</a:t>
            </a:r>
          </a:p>
          <a:p>
            <a:pPr algn="just"/>
            <a:endParaRPr lang="fr-FR" sz="2000" dirty="0" smtClean="0"/>
          </a:p>
          <a:p>
            <a:pPr algn="just"/>
            <a:r>
              <a:rPr lang="fr-FR" sz="2000" dirty="0" smtClean="0"/>
              <a:t>- beaucoup </a:t>
            </a:r>
            <a:r>
              <a:rPr lang="fr-FR" sz="2000" dirty="0"/>
              <a:t>d'enseignants demandent, avant toute manipulation (le matériel n'est alors pas sur les tables) des prévisions argumentées, plutôt que d'effectuer dans le temps les manipulations et les prises de notes sur leurs observations et leurs </a:t>
            </a:r>
            <a:r>
              <a:rPr lang="fr-FR" sz="2000" dirty="0" smtClean="0"/>
              <a:t>résultats.</a:t>
            </a:r>
          </a:p>
          <a:p>
            <a:pPr algn="just"/>
            <a:r>
              <a:rPr lang="fr-FR" sz="2000" dirty="0" smtClean="0"/>
              <a:t> - il </a:t>
            </a:r>
            <a:r>
              <a:rPr lang="fr-FR" sz="2000" dirty="0"/>
              <a:t>n'est pas toujours facile de faire un bilan, une synthèse, tout en </a:t>
            </a:r>
            <a:r>
              <a:rPr lang="fr-FR" sz="2000" dirty="0" smtClean="0"/>
              <a:t>manipulant, d’autres </a:t>
            </a:r>
            <a:r>
              <a:rPr lang="fr-FR" sz="2000" dirty="0"/>
              <a:t>enseignants réservent des temps pour l'écriture et des temps pour la manipulation. </a:t>
            </a:r>
          </a:p>
          <a:p>
            <a:pPr algn="just"/>
            <a:endParaRPr lang="fr-FR" sz="2000" dirty="0" smtClean="0"/>
          </a:p>
        </p:txBody>
      </p:sp>
      <p:sp>
        <p:nvSpPr>
          <p:cNvPr id="8" name="Espace réservé du contenu 2"/>
          <p:cNvSpPr txBox="1">
            <a:spLocks/>
          </p:cNvSpPr>
          <p:nvPr/>
        </p:nvSpPr>
        <p:spPr>
          <a:xfrm>
            <a:off x="544735" y="1412776"/>
            <a:ext cx="8229600" cy="64633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3600" dirty="0" smtClean="0"/>
              <a:t>Quand faire écrire (1)?</a:t>
            </a:r>
            <a:endParaRPr lang="fr-FR" sz="3600" dirty="0"/>
          </a:p>
        </p:txBody>
      </p:sp>
      <p:sp>
        <p:nvSpPr>
          <p:cNvPr id="9" name="ZoneTexte 8"/>
          <p:cNvSpPr txBox="1"/>
          <p:nvPr/>
        </p:nvSpPr>
        <p:spPr>
          <a:xfrm>
            <a:off x="525876" y="5273913"/>
            <a:ext cx="7992888"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000" i="1" dirty="0"/>
              <a:t>Attention, </a:t>
            </a:r>
            <a:r>
              <a:rPr lang="fr-FR" sz="2000" i="1" dirty="0" smtClean="0"/>
              <a:t>l’écrit qui </a:t>
            </a:r>
            <a:r>
              <a:rPr lang="fr-FR" sz="2000" i="1" dirty="0"/>
              <a:t>n'a pas lieu durant l'expérimentation, est </a:t>
            </a:r>
            <a:r>
              <a:rPr lang="fr-FR" sz="2000" b="1" i="1" dirty="0"/>
              <a:t>un écrit de réflexion et de synthèse.</a:t>
            </a:r>
            <a:endParaRPr lang="fr-FR" sz="2000" b="1" i="1" dirty="0"/>
          </a:p>
        </p:txBody>
      </p:sp>
    </p:spTree>
    <p:extLst>
      <p:ext uri="{BB962C8B-B14F-4D97-AF65-F5344CB8AC3E}">
        <p14:creationId xmlns:p14="http://schemas.microsoft.com/office/powerpoint/2010/main" val="17202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420888"/>
            <a:ext cx="8229600" cy="4176464"/>
          </a:xfrm>
          <a:prstGeom prst="rect">
            <a:avLst/>
          </a:prstGeom>
        </p:spPr>
        <p:txBody>
          <a:bodyPr vert="horz" lIns="91440" tIns="45720" rIns="91440" bIns="45720" rtlCol="0">
            <a:noAutofit/>
          </a:bodyPr>
          <a:lstStyle/>
          <a:p>
            <a:r>
              <a:rPr lang="fr-FR" b="1" dirty="0" smtClean="0"/>
              <a:t>Une schématisation de la démarche d’investigation permet de cerner les différents supports d’usage de langue selon les phases de la démarche, notamment la place de </a:t>
            </a:r>
            <a:r>
              <a:rPr lang="fr-FR" b="1" dirty="0">
                <a:solidFill>
                  <a:schemeClr val="accent5">
                    <a:lumMod val="75000"/>
                  </a:schemeClr>
                </a:solidFill>
              </a:rPr>
              <a:t>l’écrit</a:t>
            </a:r>
            <a:r>
              <a:rPr lang="fr-FR" b="1" dirty="0" smtClean="0"/>
              <a:t>:</a:t>
            </a:r>
          </a:p>
          <a:p>
            <a:pPr lvl="1"/>
            <a:r>
              <a:rPr lang="fr-FR" dirty="0" smtClean="0"/>
              <a:t>- </a:t>
            </a:r>
            <a:r>
              <a:rPr lang="fr-FR" dirty="0"/>
              <a:t>phase 1 : </a:t>
            </a:r>
            <a:r>
              <a:rPr lang="fr-FR" dirty="0" smtClean="0"/>
              <a:t>énoncer </a:t>
            </a:r>
            <a:r>
              <a:rPr lang="fr-FR" dirty="0"/>
              <a:t>des </a:t>
            </a:r>
            <a:r>
              <a:rPr lang="fr-FR" dirty="0" smtClean="0"/>
              <a:t>représentations</a:t>
            </a:r>
            <a:r>
              <a:rPr lang="fr-FR" dirty="0"/>
              <a:t>, des croyances, des suppositions, des questions [</a:t>
            </a:r>
            <a:r>
              <a:rPr lang="fr-FR" b="1" dirty="0" smtClean="0">
                <a:solidFill>
                  <a:schemeClr val="accent5">
                    <a:lumMod val="75000"/>
                  </a:schemeClr>
                </a:solidFill>
              </a:rPr>
              <a:t>Ecrit</a:t>
            </a:r>
            <a:r>
              <a:rPr lang="fr-FR" dirty="0" smtClean="0">
                <a:solidFill>
                  <a:schemeClr val="accent5">
                    <a:lumMod val="75000"/>
                  </a:schemeClr>
                </a:solidFill>
              </a:rPr>
              <a:t> </a:t>
            </a:r>
            <a:r>
              <a:rPr lang="fr-FR" dirty="0" smtClean="0"/>
              <a:t>+Oral]</a:t>
            </a:r>
            <a:endParaRPr lang="fr-FR" dirty="0"/>
          </a:p>
          <a:p>
            <a:pPr lvl="1"/>
            <a:r>
              <a:rPr lang="fr-FR" dirty="0" smtClean="0"/>
              <a:t>- </a:t>
            </a:r>
            <a:r>
              <a:rPr lang="fr-FR" dirty="0"/>
              <a:t>phase 2 : </a:t>
            </a:r>
            <a:r>
              <a:rPr lang="fr-FR" dirty="0" smtClean="0"/>
              <a:t>clarifier </a:t>
            </a:r>
            <a:r>
              <a:rPr lang="fr-FR" dirty="0"/>
              <a:t>les objets, les controverses ; </a:t>
            </a:r>
            <a:r>
              <a:rPr lang="fr-FR" dirty="0" smtClean="0"/>
              <a:t>délimiter </a:t>
            </a:r>
            <a:r>
              <a:rPr lang="fr-FR" dirty="0"/>
              <a:t>ce que </a:t>
            </a:r>
            <a:r>
              <a:rPr lang="fr-FR" dirty="0" smtClean="0"/>
              <a:t>l’on </a:t>
            </a:r>
            <a:r>
              <a:rPr lang="fr-FR" dirty="0"/>
              <a:t>cherche [O]</a:t>
            </a:r>
          </a:p>
          <a:p>
            <a:pPr lvl="1"/>
            <a:r>
              <a:rPr lang="fr-FR" dirty="0"/>
              <a:t>- phase 3 : </a:t>
            </a:r>
            <a:r>
              <a:rPr lang="fr-FR" dirty="0"/>
              <a:t>é</a:t>
            </a:r>
            <a:r>
              <a:rPr lang="fr-FR" dirty="0" smtClean="0"/>
              <a:t>mettre </a:t>
            </a:r>
            <a:r>
              <a:rPr lang="fr-FR" dirty="0"/>
              <a:t>des </a:t>
            </a:r>
            <a:r>
              <a:rPr lang="fr-FR" dirty="0" smtClean="0"/>
              <a:t>hypothèses </a:t>
            </a:r>
            <a:r>
              <a:rPr lang="fr-FR" dirty="0"/>
              <a:t>et proposer des </a:t>
            </a:r>
            <a:r>
              <a:rPr lang="fr-FR" dirty="0" smtClean="0"/>
              <a:t>méthodes </a:t>
            </a:r>
            <a:r>
              <a:rPr lang="fr-FR" dirty="0"/>
              <a:t>de </a:t>
            </a:r>
            <a:r>
              <a:rPr lang="fr-FR" dirty="0" smtClean="0"/>
              <a:t>résolution </a:t>
            </a:r>
            <a:r>
              <a:rPr lang="fr-FR" dirty="0"/>
              <a:t>[</a:t>
            </a:r>
            <a:r>
              <a:rPr lang="fr-FR" b="1" dirty="0">
                <a:solidFill>
                  <a:schemeClr val="accent5">
                    <a:lumMod val="75000"/>
                  </a:schemeClr>
                </a:solidFill>
              </a:rPr>
              <a:t>E</a:t>
            </a:r>
            <a:r>
              <a:rPr lang="fr-FR" dirty="0"/>
              <a:t> + O]</a:t>
            </a:r>
          </a:p>
          <a:p>
            <a:pPr lvl="1"/>
            <a:r>
              <a:rPr lang="fr-FR" dirty="0"/>
              <a:t>- phase 4 : </a:t>
            </a:r>
            <a:r>
              <a:rPr lang="fr-FR" dirty="0" smtClean="0"/>
              <a:t>- mettre à l’épreuve</a:t>
            </a:r>
            <a:endParaRPr lang="fr-FR" dirty="0"/>
          </a:p>
          <a:p>
            <a:pPr lvl="3"/>
            <a:r>
              <a:rPr lang="fr-FR" dirty="0"/>
              <a:t>- observation / </a:t>
            </a:r>
            <a:r>
              <a:rPr lang="fr-FR" dirty="0" smtClean="0"/>
              <a:t>expérimentation </a:t>
            </a:r>
            <a:r>
              <a:rPr lang="fr-FR" dirty="0"/>
              <a:t>[</a:t>
            </a:r>
            <a:r>
              <a:rPr lang="fr-FR" b="1" dirty="0">
                <a:solidFill>
                  <a:schemeClr val="accent5">
                    <a:lumMod val="75000"/>
                  </a:schemeClr>
                </a:solidFill>
              </a:rPr>
              <a:t>E</a:t>
            </a:r>
            <a:r>
              <a:rPr lang="fr-FR" dirty="0"/>
              <a:t>/O-groupe]</a:t>
            </a:r>
          </a:p>
          <a:p>
            <a:pPr lvl="3"/>
            <a:r>
              <a:rPr lang="fr-FR" dirty="0"/>
              <a:t>- documentation [</a:t>
            </a:r>
            <a:r>
              <a:rPr lang="fr-FR" b="1" dirty="0">
                <a:solidFill>
                  <a:schemeClr val="accent5">
                    <a:lumMod val="75000"/>
                  </a:schemeClr>
                </a:solidFill>
              </a:rPr>
              <a:t>E</a:t>
            </a:r>
            <a:r>
              <a:rPr lang="fr-FR" dirty="0"/>
              <a:t>/lire]</a:t>
            </a:r>
          </a:p>
          <a:p>
            <a:pPr lvl="1"/>
            <a:r>
              <a:rPr lang="fr-FR" dirty="0"/>
              <a:t>- phase 5 : mettre en commun la/les </a:t>
            </a:r>
            <a:r>
              <a:rPr lang="fr-FR" dirty="0" smtClean="0"/>
              <a:t>réponse(s</a:t>
            </a:r>
            <a:r>
              <a:rPr lang="fr-FR" dirty="0"/>
              <a:t>) au </a:t>
            </a:r>
            <a:r>
              <a:rPr lang="fr-FR" dirty="0" smtClean="0"/>
              <a:t>problème traité, </a:t>
            </a:r>
            <a:r>
              <a:rPr lang="fr-FR" dirty="0"/>
              <a:t>discuter [</a:t>
            </a:r>
            <a:r>
              <a:rPr lang="fr-FR" dirty="0" smtClean="0"/>
              <a:t>O]</a:t>
            </a:r>
            <a:endParaRPr lang="fr-FR" dirty="0"/>
          </a:p>
          <a:p>
            <a:pPr lvl="1"/>
            <a:r>
              <a:rPr lang="fr-FR" dirty="0" smtClean="0"/>
              <a:t>- phase </a:t>
            </a:r>
            <a:r>
              <a:rPr lang="fr-FR" dirty="0"/>
              <a:t>6 : conclure, </a:t>
            </a:r>
            <a:r>
              <a:rPr lang="fr-FR" dirty="0" smtClean="0"/>
              <a:t>résumer</a:t>
            </a:r>
            <a:r>
              <a:rPr lang="fr-FR" dirty="0"/>
              <a:t>, formaliser, </a:t>
            </a:r>
            <a:r>
              <a:rPr lang="fr-FR" dirty="0" smtClean="0"/>
              <a:t>mémoriser </a:t>
            </a:r>
            <a:r>
              <a:rPr lang="fr-FR" dirty="0"/>
              <a:t>(savoirs et </a:t>
            </a:r>
            <a:r>
              <a:rPr lang="fr-FR" dirty="0" smtClean="0"/>
              <a:t>méthodes</a:t>
            </a:r>
            <a:r>
              <a:rPr lang="fr-FR" dirty="0"/>
              <a:t>) [</a:t>
            </a:r>
            <a:r>
              <a:rPr lang="fr-FR" dirty="0" smtClean="0"/>
              <a:t>O+</a:t>
            </a:r>
            <a:r>
              <a:rPr lang="fr-FR" b="1" dirty="0" smtClean="0">
                <a:solidFill>
                  <a:schemeClr val="accent5">
                    <a:lumMod val="75000"/>
                  </a:schemeClr>
                </a:solidFill>
              </a:rPr>
              <a:t>E</a:t>
            </a:r>
            <a:r>
              <a:rPr lang="fr-FR" dirty="0" smtClean="0"/>
              <a:t>]</a:t>
            </a:r>
          </a:p>
          <a:p>
            <a:pPr algn="r"/>
            <a:endParaRPr lang="fr-FR" sz="1200" i="1" dirty="0" smtClean="0"/>
          </a:p>
          <a:p>
            <a:pPr algn="r"/>
            <a:r>
              <a:rPr lang="fr-FR" sz="1200" i="1" dirty="0" smtClean="0"/>
              <a:t>Viviane BOUYSSE,</a:t>
            </a:r>
          </a:p>
          <a:p>
            <a:pPr algn="r"/>
            <a:r>
              <a:rPr lang="fr-FR" sz="1200" dirty="0"/>
              <a:t>i</a:t>
            </a:r>
            <a:r>
              <a:rPr lang="fr-FR" sz="1200" dirty="0" smtClean="0"/>
              <a:t>n </a:t>
            </a:r>
            <a:r>
              <a:rPr lang="fr-FR" sz="1200" i="1" dirty="0" smtClean="0"/>
              <a:t>Qu’apprend-on </a:t>
            </a:r>
            <a:r>
              <a:rPr lang="fr-FR" sz="1200" i="1" dirty="0"/>
              <a:t>en </a:t>
            </a:r>
            <a:r>
              <a:rPr lang="fr-FR" sz="1200" i="1" dirty="0" smtClean="0"/>
              <a:t>matière </a:t>
            </a:r>
            <a:r>
              <a:rPr lang="fr-FR" sz="1200" i="1" dirty="0"/>
              <a:t>de langue et de langage en faisant des sciences </a:t>
            </a:r>
            <a:r>
              <a:rPr lang="fr-FR" sz="1200" i="1" dirty="0" smtClean="0"/>
              <a:t>?  Quelques repères </a:t>
            </a:r>
            <a:r>
              <a:rPr lang="fr-FR" sz="1200" i="1" dirty="0"/>
              <a:t>pour </a:t>
            </a:r>
            <a:r>
              <a:rPr lang="fr-FR" sz="1200" i="1" dirty="0" smtClean="0"/>
              <a:t>l’école primaire.</a:t>
            </a:r>
            <a:endParaRPr lang="fr-FR" sz="1200" i="1" dirty="0"/>
          </a:p>
          <a:p>
            <a:pPr algn="r"/>
            <a:endParaRPr lang="fr-FR" i="1" dirty="0"/>
          </a:p>
        </p:txBody>
      </p:sp>
      <p:sp>
        <p:nvSpPr>
          <p:cNvPr id="8"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Quand faire écrire (2)?</a:t>
            </a:r>
            <a:endParaRPr lang="fr-FR" sz="4400" dirty="0"/>
          </a:p>
        </p:txBody>
      </p:sp>
    </p:spTree>
    <p:extLst>
      <p:ext uri="{BB962C8B-B14F-4D97-AF65-F5344CB8AC3E}">
        <p14:creationId xmlns:p14="http://schemas.microsoft.com/office/powerpoint/2010/main" val="19138561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19405" y="5334307"/>
            <a:ext cx="82296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400" i="1" dirty="0">
                <a:solidFill>
                  <a:schemeClr val="dk1"/>
                </a:solidFill>
              </a:rPr>
              <a:t>En </a:t>
            </a:r>
            <a:r>
              <a:rPr lang="fr-FR" sz="2400" i="1" dirty="0">
                <a:solidFill>
                  <a:schemeClr val="dk1"/>
                </a:solidFill>
              </a:rPr>
              <a:t>cycle 2, </a:t>
            </a:r>
            <a:r>
              <a:rPr lang="fr-FR" sz="2400" i="1" dirty="0">
                <a:solidFill>
                  <a:schemeClr val="dk1"/>
                </a:solidFill>
              </a:rPr>
              <a:t>l’élève est </a:t>
            </a:r>
            <a:r>
              <a:rPr lang="fr-FR" sz="2400" i="1" dirty="0">
                <a:solidFill>
                  <a:schemeClr val="dk1"/>
                </a:solidFill>
              </a:rPr>
              <a:t>appelé à répondre sous forme de dessins, ou, de petites phrases. </a:t>
            </a:r>
            <a:r>
              <a:rPr lang="fr-FR" sz="2400" i="1" dirty="0">
                <a:solidFill>
                  <a:schemeClr val="dk1"/>
                </a:solidFill>
              </a:rPr>
              <a:t>Il faut donc </a:t>
            </a:r>
            <a:r>
              <a:rPr lang="fr-FR" sz="2400" i="1" dirty="0">
                <a:solidFill>
                  <a:schemeClr val="dk1"/>
                </a:solidFill>
              </a:rPr>
              <a:t>penser à </a:t>
            </a:r>
            <a:r>
              <a:rPr lang="fr-FR" sz="2400" i="1" dirty="0" smtClean="0">
                <a:solidFill>
                  <a:schemeClr val="dk1"/>
                </a:solidFill>
              </a:rPr>
              <a:t>faire légender les dessins/schémas.</a:t>
            </a:r>
            <a:endParaRPr lang="fr-FR" sz="2400" i="1" dirty="0">
              <a:solidFill>
                <a:schemeClr val="dk1"/>
              </a:solidFill>
            </a:endParaRPr>
          </a:p>
        </p:txBody>
      </p:sp>
      <p:sp>
        <p:nvSpPr>
          <p:cNvPr id="8"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Que contient-il au C2?</a:t>
            </a:r>
            <a:endParaRPr lang="fr-FR" sz="4400" dirty="0"/>
          </a:p>
        </p:txBody>
      </p:sp>
      <p:sp>
        <p:nvSpPr>
          <p:cNvPr id="4" name="Rectangle 3"/>
          <p:cNvSpPr/>
          <p:nvPr/>
        </p:nvSpPr>
        <p:spPr>
          <a:xfrm>
            <a:off x="544735" y="2571869"/>
            <a:ext cx="8229600" cy="2585323"/>
          </a:xfrm>
          <a:prstGeom prst="rect">
            <a:avLst/>
          </a:prstGeom>
        </p:spPr>
        <p:txBody>
          <a:bodyPr wrap="square">
            <a:spAutoFit/>
          </a:bodyPr>
          <a:lstStyle/>
          <a:p>
            <a:r>
              <a:rPr lang="fr-FR" dirty="0"/>
              <a:t>1. un titre (parfois en forme de </a:t>
            </a:r>
            <a:r>
              <a:rPr lang="fr-FR" dirty="0" smtClean="0"/>
              <a:t>question)</a:t>
            </a:r>
            <a:endParaRPr lang="fr-FR" dirty="0"/>
          </a:p>
          <a:p>
            <a:r>
              <a:rPr lang="fr-FR" dirty="0"/>
              <a:t>2. la question qui est étudiée </a:t>
            </a:r>
          </a:p>
          <a:p>
            <a:r>
              <a:rPr lang="fr-FR" dirty="0"/>
              <a:t>3. </a:t>
            </a:r>
            <a:r>
              <a:rPr lang="fr-FR" dirty="0" smtClean="0"/>
              <a:t>ce </a:t>
            </a:r>
            <a:r>
              <a:rPr lang="fr-FR" dirty="0"/>
              <a:t>que l'enfant en pense...ou ses prévisions </a:t>
            </a:r>
          </a:p>
          <a:p>
            <a:r>
              <a:rPr lang="fr-FR" dirty="0"/>
              <a:t>4. un dessin de l'expérience faite (ou schéma) </a:t>
            </a:r>
            <a:r>
              <a:rPr lang="fr-FR" dirty="0" smtClean="0"/>
              <a:t>annoté </a:t>
            </a:r>
            <a:endParaRPr lang="fr-FR" dirty="0"/>
          </a:p>
          <a:p>
            <a:r>
              <a:rPr lang="fr-FR" dirty="0"/>
              <a:t>5. une légende au bas du dessin ou petite phrase d'observation (dictée à l'adulte en </a:t>
            </a:r>
            <a:r>
              <a:rPr lang="fr-FR" dirty="0" smtClean="0"/>
              <a:t>début </a:t>
            </a:r>
            <a:r>
              <a:rPr lang="fr-FR" dirty="0"/>
              <a:t>CP) </a:t>
            </a:r>
          </a:p>
          <a:p>
            <a:r>
              <a:rPr lang="fr-FR" dirty="0"/>
              <a:t>6. Une conclusion </a:t>
            </a:r>
          </a:p>
          <a:p>
            <a:r>
              <a:rPr lang="fr-FR" dirty="0"/>
              <a:t>7. </a:t>
            </a:r>
            <a:r>
              <a:rPr lang="fr-FR" dirty="0" smtClean="0"/>
              <a:t>Ce </a:t>
            </a:r>
            <a:r>
              <a:rPr lang="fr-FR" dirty="0"/>
              <a:t>que l'on doit retenir</a:t>
            </a:r>
          </a:p>
          <a:p>
            <a:pPr marL="342900" indent="-342900">
              <a:buFontTx/>
              <a:buChar char="-"/>
            </a:pPr>
            <a:endParaRPr lang="fr-FR" dirty="0"/>
          </a:p>
        </p:txBody>
      </p:sp>
    </p:spTree>
    <p:extLst>
      <p:ext uri="{BB962C8B-B14F-4D97-AF65-F5344CB8AC3E}">
        <p14:creationId xmlns:p14="http://schemas.microsoft.com/office/powerpoint/2010/main" val="2042037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544735" y="2708919"/>
            <a:ext cx="8229600" cy="3960441"/>
          </a:xfrm>
          <a:prstGeom prst="rect">
            <a:avLst/>
          </a:prstGeom>
        </p:spPr>
        <p:txBody>
          <a:bodyPr vert="horz" lIns="91440" tIns="45720" rIns="91440" bIns="45720" rtlCol="0">
            <a:noAutofit/>
          </a:bodyPr>
          <a:lstStyle/>
          <a:p>
            <a:r>
              <a:rPr lang="fr-FR" sz="2000" dirty="0" smtClean="0"/>
              <a:t>1. Un </a:t>
            </a:r>
            <a:r>
              <a:rPr lang="fr-FR" sz="2000" dirty="0"/>
              <a:t>titre (parfois en forme de question) </a:t>
            </a:r>
          </a:p>
          <a:p>
            <a:r>
              <a:rPr lang="fr-FR" sz="2000" dirty="0"/>
              <a:t>2. La question de départ, ou le problème qui se pose d'abord </a:t>
            </a:r>
          </a:p>
          <a:p>
            <a:r>
              <a:rPr lang="fr-FR" sz="2000" dirty="0"/>
              <a:t>3. Ce que l'élève ou le groupe pense, ou pense faire... avec parfois un croquis. </a:t>
            </a:r>
          </a:p>
          <a:p>
            <a:r>
              <a:rPr lang="fr-FR" sz="2000" dirty="0"/>
              <a:t>4. Les expériences réalisées effectivement, avec un dessin (ou schéma) </a:t>
            </a:r>
            <a:r>
              <a:rPr lang="fr-FR" sz="2000" dirty="0" smtClean="0"/>
              <a:t>annoté </a:t>
            </a:r>
            <a:endParaRPr lang="fr-FR" sz="2000" dirty="0"/>
          </a:p>
          <a:p>
            <a:r>
              <a:rPr lang="fr-FR" sz="2000" dirty="0"/>
              <a:t>5. Une légende, ou un commentaire au bas du dessin ou une petite phrase personnelle. </a:t>
            </a:r>
          </a:p>
          <a:p>
            <a:r>
              <a:rPr lang="fr-FR" sz="2000" dirty="0"/>
              <a:t>6. Les mesures faites (ou les) résultat(s) obtenu(s) </a:t>
            </a:r>
          </a:p>
          <a:p>
            <a:r>
              <a:rPr lang="fr-FR" sz="2000" dirty="0"/>
              <a:t>7. La conclusion qui en est tirée par l'élève ou son groupe et qui sera mise en commun dans </a:t>
            </a:r>
            <a:r>
              <a:rPr lang="fr-FR" sz="2000" dirty="0" smtClean="0"/>
              <a:t>la classe</a:t>
            </a:r>
            <a:r>
              <a:rPr lang="fr-FR" sz="2000" dirty="0"/>
              <a:t>. </a:t>
            </a:r>
          </a:p>
          <a:p>
            <a:r>
              <a:rPr lang="fr-FR" sz="2000" dirty="0"/>
              <a:t>8. La conclusion finale reconnue par toute le classe, qui tiendra lieu du savoir à retenir (</a:t>
            </a:r>
            <a:r>
              <a:rPr lang="fr-FR" sz="2000" dirty="0" smtClean="0"/>
              <a:t>approuvé par </a:t>
            </a:r>
            <a:r>
              <a:rPr lang="fr-FR" sz="2000" dirty="0"/>
              <a:t>le maître et/ou vérifié dans les </a:t>
            </a:r>
            <a:r>
              <a:rPr lang="fr-FR" sz="2000" dirty="0" smtClean="0"/>
              <a:t>ouvrages).</a:t>
            </a:r>
            <a:endParaRPr lang="fr-FR" sz="2000" dirty="0"/>
          </a:p>
          <a:p>
            <a:pPr marL="342900" indent="-342900">
              <a:buFontTx/>
              <a:buChar char="-"/>
            </a:pPr>
            <a:endParaRPr lang="fr-FR" sz="2000" dirty="0"/>
          </a:p>
        </p:txBody>
      </p:sp>
      <p:sp>
        <p:nvSpPr>
          <p:cNvPr id="8"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Que contient-il au C3?</a:t>
            </a:r>
            <a:endParaRPr lang="fr-FR" sz="4400" dirty="0"/>
          </a:p>
        </p:txBody>
      </p:sp>
    </p:spTree>
    <p:extLst>
      <p:ext uri="{BB962C8B-B14F-4D97-AF65-F5344CB8AC3E}">
        <p14:creationId xmlns:p14="http://schemas.microsoft.com/office/powerpoint/2010/main" val="4264086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2359421"/>
            <a:ext cx="8317135" cy="3157811"/>
          </a:xfrm>
        </p:spPr>
        <p:txBody>
          <a:bodyPr>
            <a:normAutofit/>
          </a:bodyPr>
          <a:lstStyle/>
          <a:p>
            <a:pPr marL="0" indent="0" algn="just">
              <a:buNone/>
            </a:pPr>
            <a:r>
              <a:rPr lang="fr-FR" sz="2000" i="1" dirty="0" smtClean="0">
                <a:solidFill>
                  <a:schemeClr val="dk1"/>
                </a:solidFill>
              </a:rPr>
              <a:t>Pour </a:t>
            </a:r>
            <a:r>
              <a:rPr lang="fr-FR" sz="2000" i="1" dirty="0">
                <a:solidFill>
                  <a:schemeClr val="dk1"/>
                </a:solidFill>
              </a:rPr>
              <a:t>les </a:t>
            </a:r>
            <a:r>
              <a:rPr lang="fr-FR" sz="2000" i="1" dirty="0" smtClean="0">
                <a:solidFill>
                  <a:schemeClr val="dk1"/>
                </a:solidFill>
              </a:rPr>
              <a:t>phrases et les schéma, </a:t>
            </a:r>
            <a:r>
              <a:rPr lang="fr-FR" sz="2000" i="1" dirty="0">
                <a:solidFill>
                  <a:schemeClr val="dk1"/>
                </a:solidFill>
              </a:rPr>
              <a:t>il est conseillé de les faire écrire </a:t>
            </a:r>
            <a:r>
              <a:rPr lang="fr-FR" sz="2000" i="1" dirty="0" smtClean="0">
                <a:solidFill>
                  <a:schemeClr val="dk1"/>
                </a:solidFill>
              </a:rPr>
              <a:t>et dessiner au </a:t>
            </a:r>
            <a:r>
              <a:rPr lang="fr-FR" sz="2000" b="1" i="1" dirty="0">
                <a:solidFill>
                  <a:schemeClr val="dk1"/>
                </a:solidFill>
              </a:rPr>
              <a:t>crayon</a:t>
            </a:r>
            <a:r>
              <a:rPr lang="fr-FR" sz="2000" i="1" dirty="0" smtClean="0">
                <a:solidFill>
                  <a:schemeClr val="dk1"/>
                </a:solidFill>
              </a:rPr>
              <a:t>.</a:t>
            </a:r>
          </a:p>
          <a:p>
            <a:pPr marL="0" indent="0">
              <a:buNone/>
            </a:pPr>
            <a:r>
              <a:rPr lang="fr-FR" sz="2000" i="1" dirty="0" smtClean="0">
                <a:solidFill>
                  <a:schemeClr val="dk1"/>
                </a:solidFill>
              </a:rPr>
              <a:t>Privilégier le sujet adéquat pour les phrases écrites (ou énoncées). </a:t>
            </a:r>
            <a:r>
              <a:rPr lang="fr-FR" sz="2000" dirty="0"/>
              <a:t>Il faut </a:t>
            </a:r>
            <a:r>
              <a:rPr lang="fr-FR" sz="2000" dirty="0" smtClean="0"/>
              <a:t>ainsi distinguer 2 </a:t>
            </a:r>
            <a:r>
              <a:rPr lang="fr-FR" sz="2000" dirty="0"/>
              <a:t>types d’écrits:</a:t>
            </a:r>
          </a:p>
          <a:p>
            <a:pPr marL="400050" lvl="1" indent="0">
              <a:buNone/>
            </a:pPr>
            <a:r>
              <a:rPr lang="fr-FR" sz="1800" b="1" i="1" dirty="0" smtClean="0"/>
              <a:t>- l’écrit </a:t>
            </a:r>
            <a:r>
              <a:rPr lang="fr-FR" sz="1800" b="1" i="1" dirty="0"/>
              <a:t>personnel  </a:t>
            </a:r>
            <a:r>
              <a:rPr lang="fr-FR" sz="1800" i="1" dirty="0"/>
              <a:t>de préférence écrit avec </a:t>
            </a:r>
            <a:r>
              <a:rPr lang="fr-FR" sz="1800" dirty="0"/>
              <a:t>" je </a:t>
            </a:r>
            <a:r>
              <a:rPr lang="fr-FR" sz="1800" dirty="0" smtClean="0"/>
              <a:t>". L’emploi de ce pronom engage l’élève dans ses choix, ses hypothèses.</a:t>
            </a:r>
          </a:p>
          <a:p>
            <a:pPr marL="685800" lvl="1">
              <a:buFontTx/>
              <a:buChar char="-"/>
            </a:pPr>
            <a:r>
              <a:rPr lang="fr-FR" sz="1800" b="1" i="1" dirty="0" smtClean="0"/>
              <a:t>l’écrit </a:t>
            </a:r>
            <a:r>
              <a:rPr lang="fr-FR" sz="1800" b="1" i="1" dirty="0"/>
              <a:t>collectif </a:t>
            </a:r>
            <a:r>
              <a:rPr lang="fr-FR" sz="1800" b="1" i="1" dirty="0" smtClean="0"/>
              <a:t> </a:t>
            </a:r>
            <a:r>
              <a:rPr lang="fr-FR" sz="1800" i="1" dirty="0" smtClean="0"/>
              <a:t>renvoi de préférence à l’usage du pluriel (avec </a:t>
            </a:r>
            <a:r>
              <a:rPr lang="fr-FR" sz="1800" i="1" dirty="0"/>
              <a:t>" nous " ou " </a:t>
            </a:r>
            <a:r>
              <a:rPr lang="fr-FR" sz="1800" i="1" dirty="0" smtClean="0"/>
              <a:t>on </a:t>
            </a:r>
            <a:r>
              <a:rPr lang="fr-FR" sz="1800" dirty="0"/>
              <a:t>" </a:t>
            </a:r>
            <a:r>
              <a:rPr lang="fr-FR" sz="1800" dirty="0" smtClean="0"/>
              <a:t>)</a:t>
            </a:r>
          </a:p>
          <a:p>
            <a:pPr marL="0" indent="0">
              <a:buNone/>
            </a:pPr>
            <a:r>
              <a:rPr lang="fr-FR" sz="2000" i="1" dirty="0">
                <a:solidFill>
                  <a:schemeClr val="dk1"/>
                </a:solidFill>
              </a:rPr>
              <a:t>À propos des fautes d’orthographe : elles ne feront pas l’objet d’une correction systématique, mais les élèves </a:t>
            </a:r>
            <a:r>
              <a:rPr lang="fr-FR" sz="2000" i="1" dirty="0" smtClean="0">
                <a:solidFill>
                  <a:schemeClr val="dk1"/>
                </a:solidFill>
              </a:rPr>
              <a:t>seront invités à demander </a:t>
            </a:r>
            <a:r>
              <a:rPr lang="fr-FR" sz="2000" i="1" dirty="0">
                <a:solidFill>
                  <a:schemeClr val="dk1"/>
                </a:solidFill>
              </a:rPr>
              <a:t>à être corrigés.</a:t>
            </a:r>
            <a:endParaRPr lang="fr-FR" sz="2000" i="1" dirty="0">
              <a:solidFill>
                <a:schemeClr val="dk1"/>
              </a:solidFill>
            </a:endParaRPr>
          </a:p>
        </p:txBody>
      </p:sp>
      <p:grpSp>
        <p:nvGrpSpPr>
          <p:cNvPr id="4" name="Group 2"/>
          <p:cNvGrpSpPr>
            <a:grpSpLocks/>
          </p:cNvGrpSpPr>
          <p:nvPr/>
        </p:nvGrpSpPr>
        <p:grpSpPr bwMode="auto">
          <a:xfrm>
            <a:off x="282575" y="520700"/>
            <a:ext cx="8753921" cy="774700"/>
            <a:chOff x="436" y="712"/>
            <a:chExt cx="11123" cy="122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7" name="Espace réservé du contenu 2"/>
          <p:cNvSpPr txBox="1">
            <a:spLocks/>
          </p:cNvSpPr>
          <p:nvPr/>
        </p:nvSpPr>
        <p:spPr>
          <a:xfrm>
            <a:off x="544735" y="1412776"/>
            <a:ext cx="8229600" cy="769441"/>
          </a:xfrm>
          <a:prstGeom prst="rect">
            <a:avLst/>
          </a:prstGeom>
          <a:solidFill>
            <a:schemeClr val="accent4">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4400" dirty="0" smtClean="0"/>
              <a:t> Penser à…</a:t>
            </a:r>
            <a:endParaRPr lang="fr-FR" sz="4400" dirty="0"/>
          </a:p>
        </p:txBody>
      </p:sp>
      <p:sp>
        <p:nvSpPr>
          <p:cNvPr id="8" name="Rectangle 7"/>
          <p:cNvSpPr/>
          <p:nvPr/>
        </p:nvSpPr>
        <p:spPr>
          <a:xfrm>
            <a:off x="544735" y="5469031"/>
            <a:ext cx="82296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400" i="1" dirty="0">
                <a:solidFill>
                  <a:schemeClr val="dk1"/>
                </a:solidFill>
              </a:rPr>
              <a:t>Une contrainte tout de même, l'élève peut écrire ce qu'il veut sur le sujet étudié, mais pas forcément n'importe comment (en particulier, l'élève doit pouvoir se relire). </a:t>
            </a:r>
          </a:p>
        </p:txBody>
      </p:sp>
    </p:spTree>
    <p:extLst>
      <p:ext uri="{BB962C8B-B14F-4D97-AF65-F5344CB8AC3E}">
        <p14:creationId xmlns:p14="http://schemas.microsoft.com/office/powerpoint/2010/main" val="14798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Espace réservé du contenu 2"/>
          <p:cNvSpPr txBox="1">
            <a:spLocks/>
          </p:cNvSpPr>
          <p:nvPr/>
        </p:nvSpPr>
        <p:spPr>
          <a:xfrm>
            <a:off x="539552" y="2132856"/>
            <a:ext cx="8229600" cy="2448272"/>
          </a:xfrm>
          <a:prstGeom prst="rect">
            <a:avLst/>
          </a:prstGeom>
          <a:solidFill>
            <a:schemeClr val="accent4">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6600" dirty="0" smtClean="0"/>
              <a:t>Qu’en disent les </a:t>
            </a:r>
            <a:r>
              <a:rPr lang="fr-FR" sz="6600" dirty="0" smtClean="0"/>
              <a:t>programmes 2015?</a:t>
            </a:r>
            <a:endParaRPr lang="fr-FR" sz="6600" dirty="0"/>
          </a:p>
        </p:txBody>
      </p:sp>
      <p:grpSp>
        <p:nvGrpSpPr>
          <p:cNvPr id="6" name="Group 2"/>
          <p:cNvGrpSpPr>
            <a:grpSpLocks/>
          </p:cNvGrpSpPr>
          <p:nvPr/>
        </p:nvGrpSpPr>
        <p:grpSpPr bwMode="auto">
          <a:xfrm>
            <a:off x="282575" y="520700"/>
            <a:ext cx="8753921" cy="774700"/>
            <a:chOff x="436" y="712"/>
            <a:chExt cx="11123" cy="122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Tree>
    <p:extLst>
      <p:ext uri="{BB962C8B-B14F-4D97-AF65-F5344CB8AC3E}">
        <p14:creationId xmlns:p14="http://schemas.microsoft.com/office/powerpoint/2010/main" val="5755829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Espace réservé du contenu 2"/>
          <p:cNvSpPr>
            <a:spLocks noGrp="1"/>
          </p:cNvSpPr>
          <p:nvPr>
            <p:ph idx="1"/>
          </p:nvPr>
        </p:nvSpPr>
        <p:spPr>
          <a:xfrm>
            <a:off x="467544" y="1295400"/>
            <a:ext cx="8229600" cy="5013920"/>
          </a:xfrm>
        </p:spPr>
        <p:txBody>
          <a:bodyPr>
            <a:normAutofit/>
          </a:bodyPr>
          <a:lstStyle/>
          <a:p>
            <a:pPr marL="0" indent="0">
              <a:buNone/>
            </a:pPr>
            <a:r>
              <a:rPr lang="fr-FR" sz="1800" b="1" dirty="0" smtClean="0"/>
              <a:t>Pour aller plus loin:</a:t>
            </a:r>
          </a:p>
          <a:p>
            <a:pPr>
              <a:buFontTx/>
              <a:buChar char="-"/>
            </a:pPr>
            <a:r>
              <a:rPr lang="fr-FR" sz="1800" dirty="0" err="1" smtClean="0"/>
              <a:t>Canopé</a:t>
            </a:r>
            <a:r>
              <a:rPr lang="fr-FR" sz="1800" dirty="0" smtClean="0"/>
              <a:t>: recueil d’</a:t>
            </a:r>
            <a:r>
              <a:rPr lang="fr-FR" sz="1800" dirty="0" err="1" smtClean="0"/>
              <a:t>expemples</a:t>
            </a:r>
            <a:r>
              <a:rPr lang="fr-FR" sz="1800" dirty="0" smtClean="0"/>
              <a:t> (</a:t>
            </a:r>
            <a:r>
              <a:rPr lang="fr-FR" sz="1800" dirty="0" smtClean="0">
                <a:hlinkClick r:id="rId3"/>
              </a:rPr>
              <a:t>http</a:t>
            </a:r>
            <a:r>
              <a:rPr lang="fr-FR" sz="1800" dirty="0">
                <a:hlinkClick r:id="rId3"/>
              </a:rPr>
              <a:t>://</a:t>
            </a:r>
            <a:r>
              <a:rPr lang="fr-FR" sz="1800" dirty="0" smtClean="0">
                <a:hlinkClick r:id="rId3"/>
              </a:rPr>
              <a:t>crdp.ac-bordeaux.fr/cddp33/sciences/cahierexp.asp</a:t>
            </a:r>
            <a:r>
              <a:rPr lang="fr-FR" sz="1800" dirty="0" smtClean="0"/>
              <a:t>)</a:t>
            </a:r>
          </a:p>
          <a:p>
            <a:pPr marL="400050" lvl="1" indent="0">
              <a:buNone/>
            </a:pPr>
            <a:r>
              <a:rPr lang="fr-FR" sz="1800" dirty="0" smtClean="0"/>
              <a:t>Ou</a:t>
            </a:r>
          </a:p>
          <a:p>
            <a:pPr marL="400050" lvl="1" indent="0">
              <a:buNone/>
            </a:pPr>
            <a:r>
              <a:rPr lang="fr-FR" sz="1800" dirty="0" smtClean="0"/>
              <a:t>Un film sur une séquence menée (</a:t>
            </a:r>
            <a:r>
              <a:rPr lang="fr-FR" sz="1800" dirty="0" smtClean="0">
                <a:hlinkClick r:id="rId4"/>
              </a:rPr>
              <a:t>https</a:t>
            </a:r>
            <a:r>
              <a:rPr lang="fr-FR" sz="1800" dirty="0">
                <a:hlinkClick r:id="rId4"/>
              </a:rPr>
              <a:t>://</a:t>
            </a:r>
            <a:r>
              <a:rPr lang="fr-FR" sz="1800" dirty="0" smtClean="0">
                <a:hlinkClick r:id="rId4"/>
              </a:rPr>
              <a:t>www.reseau-canope.fr/bsd/sequence.aspx?bloc=197043</a:t>
            </a:r>
            <a:r>
              <a:rPr lang="fr-FR" sz="1800" dirty="0" smtClean="0"/>
              <a:t> )</a:t>
            </a:r>
            <a:endParaRPr lang="fr-FR" sz="1800" dirty="0"/>
          </a:p>
          <a:p>
            <a:pPr>
              <a:buFontTx/>
              <a:buChar char="-"/>
            </a:pPr>
            <a:r>
              <a:rPr lang="fr-FR" sz="1800" dirty="0" smtClean="0"/>
              <a:t>Académie de Lyon: ce qu’est un cahier d’expérience: (</a:t>
            </a:r>
            <a:r>
              <a:rPr lang="fr-FR" sz="1800" dirty="0" smtClean="0">
                <a:hlinkClick r:id="rId5"/>
              </a:rPr>
              <a:t>http</a:t>
            </a:r>
            <a:r>
              <a:rPr lang="fr-FR" sz="1800" dirty="0">
                <a:hlinkClick r:id="rId5"/>
              </a:rPr>
              <a:t>://</a:t>
            </a:r>
            <a:r>
              <a:rPr lang="fr-FR" sz="1800" dirty="0" smtClean="0">
                <a:hlinkClick r:id="rId5"/>
              </a:rPr>
              <a:t>www2.ac-lyon.fr/ressources/rhone/maths-sciences/spip.php?article103</a:t>
            </a:r>
            <a:r>
              <a:rPr lang="fr-FR" sz="1800" dirty="0" smtClean="0"/>
              <a:t>)</a:t>
            </a:r>
          </a:p>
          <a:p>
            <a:pPr>
              <a:buFontTx/>
              <a:buChar char="-"/>
            </a:pPr>
            <a:r>
              <a:rPr lang="fr-FR" sz="1800" dirty="0" smtClean="0"/>
              <a:t>Académie </a:t>
            </a:r>
            <a:r>
              <a:rPr lang="fr-FR" sz="1800" dirty="0"/>
              <a:t>de Reims: </a:t>
            </a:r>
            <a:r>
              <a:rPr lang="fr-FR" sz="1800" dirty="0" smtClean="0"/>
              <a:t>(</a:t>
            </a:r>
            <a:r>
              <a:rPr lang="fr-FR" sz="1800" dirty="0" smtClean="0">
                <a:hlinkClick r:id="rId6"/>
              </a:rPr>
              <a:t>http</a:t>
            </a:r>
            <a:r>
              <a:rPr lang="fr-FR" sz="1800" dirty="0">
                <a:hlinkClick r:id="rId6"/>
              </a:rPr>
              <a:t>://</a:t>
            </a:r>
            <a:r>
              <a:rPr lang="fr-FR" sz="1800" dirty="0" smtClean="0">
                <a:hlinkClick r:id="rId6"/>
              </a:rPr>
              <a:t>web.ac-reims.fr/dsden52/ercom/documents/sciences/outils_pedagogiques/cahier_de_sciences_cycle_2.pdf</a:t>
            </a:r>
            <a:r>
              <a:rPr lang="fr-FR" sz="1800" dirty="0" smtClean="0"/>
              <a:t>)</a:t>
            </a:r>
          </a:p>
          <a:p>
            <a:pPr>
              <a:buFontTx/>
              <a:buChar char="-"/>
            </a:pPr>
            <a:r>
              <a:rPr lang="fr-FR" sz="1800" dirty="0" smtClean="0"/>
              <a:t>Académie de Grenoble: (</a:t>
            </a:r>
            <a:r>
              <a:rPr lang="fr-FR" sz="1800" dirty="0" smtClean="0">
                <a:hlinkClick r:id="rId7"/>
              </a:rPr>
              <a:t>http</a:t>
            </a:r>
            <a:r>
              <a:rPr lang="fr-FR" sz="1800" dirty="0">
                <a:hlinkClick r:id="rId7"/>
              </a:rPr>
              <a:t>://</a:t>
            </a:r>
            <a:r>
              <a:rPr lang="fr-FR" sz="1800" dirty="0" smtClean="0">
                <a:hlinkClick r:id="rId7"/>
              </a:rPr>
              <a:t>www.ac-grenoble.fr/ien.bv/IMG/Cahier_d_experiences_et_Ecrit_en_sciences.pdf</a:t>
            </a:r>
            <a:r>
              <a:rPr lang="fr-FR" sz="1800" dirty="0" smtClean="0"/>
              <a:t>)</a:t>
            </a:r>
          </a:p>
          <a:p>
            <a:pPr>
              <a:buFontTx/>
              <a:buChar char="-"/>
            </a:pPr>
            <a:r>
              <a:rPr lang="fr-FR" sz="1800" dirty="0" smtClean="0"/>
              <a:t>Académie </a:t>
            </a:r>
            <a:r>
              <a:rPr lang="fr-FR" sz="1800" dirty="0"/>
              <a:t>de Poitiers : (</a:t>
            </a:r>
            <a:r>
              <a:rPr lang="fr-FR" sz="1800" dirty="0">
                <a:hlinkClick r:id="rId8"/>
              </a:rPr>
              <a:t>http://</a:t>
            </a:r>
            <a:r>
              <a:rPr lang="fr-FR" sz="1800" dirty="0" smtClean="0">
                <a:hlinkClick r:id="rId8"/>
              </a:rPr>
              <a:t>ww2.ac-poitiers.fr/ecoles/IMG/pdf/la_mise_en_oeuvre_du_cahier_d_experiences.pdf</a:t>
            </a:r>
            <a:r>
              <a:rPr lang="fr-FR" sz="1800" dirty="0" smtClean="0"/>
              <a:t>)</a:t>
            </a:r>
          </a:p>
          <a:p>
            <a:pPr>
              <a:buFontTx/>
              <a:buChar char="-"/>
            </a:pPr>
            <a:r>
              <a:rPr lang="fr-FR" sz="1800" dirty="0" smtClean="0"/>
              <a:t>Académie </a:t>
            </a:r>
            <a:r>
              <a:rPr lang="fr-FR" sz="1800" dirty="0"/>
              <a:t>de Brest (</a:t>
            </a:r>
            <a:r>
              <a:rPr lang="fr-FR" sz="1800" dirty="0">
                <a:hlinkClick r:id="rId9"/>
              </a:rPr>
              <a:t>http://</a:t>
            </a:r>
            <a:r>
              <a:rPr lang="fr-FR" sz="1800" dirty="0" smtClean="0">
                <a:hlinkClick r:id="rId9"/>
              </a:rPr>
              <a:t>www.ien-brest6.ac-rennes.fr/CAHIER_Lamap.PDF</a:t>
            </a:r>
            <a:r>
              <a:rPr lang="fr-FR" sz="1800" dirty="0" smtClean="0"/>
              <a:t>)</a:t>
            </a:r>
            <a:endParaRPr lang="fr-FR" sz="1800" dirty="0"/>
          </a:p>
          <a:p>
            <a:pPr>
              <a:buFontTx/>
              <a:buChar char="-"/>
            </a:pPr>
            <a:endParaRPr lang="fr-FR" sz="1800" dirty="0"/>
          </a:p>
        </p:txBody>
      </p:sp>
    </p:spTree>
    <p:extLst>
      <p:ext uri="{BB962C8B-B14F-4D97-AF65-F5344CB8AC3E}">
        <p14:creationId xmlns:p14="http://schemas.microsoft.com/office/powerpoint/2010/main" val="3281375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3140968"/>
            <a:ext cx="8136904" cy="3373835"/>
          </a:xfrm>
        </p:spPr>
        <p:txBody>
          <a:bodyPr>
            <a:normAutofit/>
          </a:bodyPr>
          <a:lstStyle/>
          <a:p>
            <a:pPr marL="0" indent="0" algn="just">
              <a:buNone/>
            </a:pPr>
            <a:r>
              <a:rPr lang="fr-FR" sz="2000" i="1" dirty="0" smtClean="0"/>
              <a:t>B.O. du 26 novembre 2015 :</a:t>
            </a:r>
          </a:p>
          <a:p>
            <a:pPr marL="0" indent="0" algn="just">
              <a:buNone/>
            </a:pPr>
            <a:r>
              <a:rPr lang="fr-FR" sz="2000" dirty="0" smtClean="0"/>
              <a:t>Dès </a:t>
            </a:r>
            <a:r>
              <a:rPr lang="fr-FR" sz="2000" dirty="0"/>
              <a:t>l'école maternelle, les élèves explorent et observent le monde qui les entoure ; au cycle 2, ils vont </a:t>
            </a:r>
            <a:r>
              <a:rPr lang="fr-FR" sz="2000" b="1" dirty="0"/>
              <a:t>apprendre à le questionner de manière plus précise</a:t>
            </a:r>
            <a:r>
              <a:rPr lang="fr-FR" sz="2000" dirty="0"/>
              <a:t>, par une première démarche scientifique et réfléchie. Les objectifs généraux de « Questionner le monde » sont donc : </a:t>
            </a:r>
            <a:r>
              <a:rPr lang="fr-FR" sz="2000" u="sng" dirty="0"/>
              <a:t>d'une part de permettre aux élèves d'acquérir des connaissances nécessaires pour décrire et comprendre le monde qui les entoure et développer leur capacité à raisonner </a:t>
            </a:r>
            <a:r>
              <a:rPr lang="fr-FR" sz="2000" dirty="0"/>
              <a:t>; d'autre part de contribuer à leur formation de citoyens. </a:t>
            </a:r>
            <a:endParaRPr lang="fr-FR" sz="2000" dirty="0"/>
          </a:p>
        </p:txBody>
      </p:sp>
      <p:sp>
        <p:nvSpPr>
          <p:cNvPr id="6" name="Rectangle 5"/>
          <p:cNvSpPr/>
          <p:nvPr/>
        </p:nvSpPr>
        <p:spPr>
          <a:xfrm>
            <a:off x="2555775" y="1700808"/>
            <a:ext cx="6264697" cy="954107"/>
          </a:xfrm>
          <a:prstGeom prst="rect">
            <a:avLst/>
          </a:prstGeom>
        </p:spPr>
        <p:txBody>
          <a:bodyPr wrap="square">
            <a:spAutoFit/>
          </a:bodyPr>
          <a:lstStyle/>
          <a:p>
            <a:pPr lvl="0" algn="ctr"/>
            <a:r>
              <a:rPr lang="fr-FR" sz="2800" b="1" dirty="0" smtClean="0"/>
              <a:t>Cycle 2 :</a:t>
            </a:r>
          </a:p>
          <a:p>
            <a:pPr lvl="0" algn="ctr"/>
            <a:r>
              <a:rPr lang="fr-FR" sz="2800" dirty="0" smtClean="0"/>
              <a:t>Questionner le monde</a:t>
            </a:r>
          </a:p>
        </p:txBody>
      </p:sp>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53272"/>
            <a:ext cx="17145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010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3701008"/>
          </a:xfrm>
        </p:spPr>
        <p:txBody>
          <a:bodyPr>
            <a:normAutofit fontScale="55000" lnSpcReduction="20000"/>
          </a:bodyPr>
          <a:lstStyle/>
          <a:p>
            <a:pPr marL="514350" indent="-514350">
              <a:buAutoNum type="arabicPeriod"/>
            </a:pPr>
            <a:r>
              <a:rPr lang="fr-FR" sz="3600" b="1" dirty="0" smtClean="0"/>
              <a:t>Questionner le monde du vivant, de la matière et des objets:</a:t>
            </a:r>
          </a:p>
          <a:p>
            <a:pPr marL="0" indent="0">
              <a:buNone/>
            </a:pPr>
            <a:endParaRPr lang="fr-FR" dirty="0" smtClean="0"/>
          </a:p>
          <a:p>
            <a:pPr marL="0" indent="0" algn="just">
              <a:buNone/>
            </a:pPr>
            <a:r>
              <a:rPr lang="fr-FR" u="sng" dirty="0" smtClean="0"/>
              <a:t>Cette </a:t>
            </a:r>
            <a:r>
              <a:rPr lang="fr-FR" u="sng" dirty="0"/>
              <a:t>première découverte de la science concerne la matière sous toutes ses formes, </a:t>
            </a:r>
            <a:r>
              <a:rPr lang="fr-FR" dirty="0"/>
              <a:t>vivantes ou non, naturellement présentes dans notre environnement, transformées ou fabriquées, en articulant le vécu, le questionnement, l'observation de la nature et l'expérimentation avec la construction intellectuelle de premiers modèles ou concepts simples, permettant d'interpréter et expliquer.</a:t>
            </a:r>
          </a:p>
          <a:p>
            <a:pPr marL="0" indent="0" algn="just">
              <a:buNone/>
            </a:pPr>
            <a:endParaRPr lang="fr-FR" dirty="0" smtClean="0"/>
          </a:p>
          <a:p>
            <a:pPr marL="0" indent="0" algn="just">
              <a:buNone/>
            </a:pPr>
            <a:r>
              <a:rPr lang="fr-FR" dirty="0" smtClean="0"/>
              <a:t>La </a:t>
            </a:r>
            <a:r>
              <a:rPr lang="fr-FR" dirty="0"/>
              <a:t>démarche, mise en valeur par la pratique de </a:t>
            </a:r>
            <a:r>
              <a:rPr lang="fr-FR" b="1" dirty="0"/>
              <a:t>l'observation</a:t>
            </a:r>
            <a:r>
              <a:rPr lang="fr-FR" dirty="0"/>
              <a:t>, de </a:t>
            </a:r>
            <a:r>
              <a:rPr lang="fr-FR" b="1" dirty="0"/>
              <a:t>l'expérimentation</a:t>
            </a:r>
            <a:r>
              <a:rPr lang="fr-FR" dirty="0"/>
              <a:t> et de la </a:t>
            </a:r>
            <a:r>
              <a:rPr lang="fr-FR" b="1" dirty="0"/>
              <a:t>mémorisation</a:t>
            </a:r>
            <a:r>
              <a:rPr lang="fr-FR" dirty="0"/>
              <a:t>, développe </a:t>
            </a:r>
            <a:r>
              <a:rPr lang="fr-FR" b="1" dirty="0"/>
              <a:t>l'esprit critique </a:t>
            </a:r>
            <a:r>
              <a:rPr lang="fr-FR" dirty="0"/>
              <a:t>et la </a:t>
            </a:r>
            <a:r>
              <a:rPr lang="fr-FR" b="1" dirty="0"/>
              <a:t>rigueur</a:t>
            </a:r>
            <a:r>
              <a:rPr lang="fr-FR" dirty="0"/>
              <a:t>, le </a:t>
            </a:r>
            <a:r>
              <a:rPr lang="fr-FR" b="1" dirty="0"/>
              <a:t>raisonnement</a:t>
            </a:r>
            <a:r>
              <a:rPr lang="fr-FR" dirty="0"/>
              <a:t>, le gout de la recherche et l'habileté manuelle, ainsi que la curiosité et la créativité. Des expériences simples (exploration, observation, manipulation, fabrication) faites par tous les élèves </a:t>
            </a:r>
            <a:r>
              <a:rPr lang="fr-FR" u="sng" dirty="0"/>
              <a:t>permettent le dialogue entre eux, l'élaboration de leur représentation du monde qui les entoure, l'acquisition de premières connaissances scientifiques et d'habiletés techniques</a:t>
            </a:r>
            <a:r>
              <a:rPr lang="fr-FR" dirty="0" smtClean="0"/>
              <a:t>.</a:t>
            </a:r>
            <a:endParaRPr lang="fr-FR" dirty="0"/>
          </a:p>
        </p:txBody>
      </p:sp>
      <p:grpSp>
        <p:nvGrpSpPr>
          <p:cNvPr id="4" name="Group 2"/>
          <p:cNvGrpSpPr>
            <a:grpSpLocks/>
          </p:cNvGrpSpPr>
          <p:nvPr/>
        </p:nvGrpSpPr>
        <p:grpSpPr bwMode="auto">
          <a:xfrm>
            <a:off x="282575" y="520700"/>
            <a:ext cx="8753921" cy="774700"/>
            <a:chOff x="436" y="712"/>
            <a:chExt cx="11123" cy="122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7" name="ZoneTexte 6"/>
          <p:cNvSpPr txBox="1"/>
          <p:nvPr/>
        </p:nvSpPr>
        <p:spPr>
          <a:xfrm>
            <a:off x="539552" y="5406315"/>
            <a:ext cx="799288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400" i="1" dirty="0" smtClean="0"/>
              <a:t>En cycle 2 : </a:t>
            </a:r>
            <a:r>
              <a:rPr lang="fr-FR" sz="2400" i="1" dirty="0" smtClean="0"/>
              <a:t>La </a:t>
            </a:r>
            <a:r>
              <a:rPr lang="fr-FR" sz="2400" i="1" dirty="0"/>
              <a:t>mise en œuvre de ces </a:t>
            </a:r>
            <a:r>
              <a:rPr lang="fr-FR" sz="2400" b="1" i="1" dirty="0"/>
              <a:t>démarches d'investigation </a:t>
            </a:r>
            <a:r>
              <a:rPr lang="fr-FR" sz="2400" i="1" dirty="0"/>
              <a:t>permet aux élèves de développer des manières de penser, de raisonner, d'agir en cultivant </a:t>
            </a:r>
            <a:r>
              <a:rPr lang="fr-FR" sz="2400" i="1" u="sng" dirty="0"/>
              <a:t>le langage oral et écrit</a:t>
            </a:r>
            <a:r>
              <a:rPr lang="fr-FR" sz="2400" i="1" dirty="0" smtClean="0"/>
              <a:t>.</a:t>
            </a:r>
            <a:endParaRPr lang="fr-FR" sz="2400" dirty="0"/>
          </a:p>
        </p:txBody>
      </p:sp>
    </p:spTree>
    <p:extLst>
      <p:ext uri="{BB962C8B-B14F-4D97-AF65-F5344CB8AC3E}">
        <p14:creationId xmlns:p14="http://schemas.microsoft.com/office/powerpoint/2010/main" val="85467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2996952"/>
            <a:ext cx="7992888" cy="2581747"/>
          </a:xfrm>
        </p:spPr>
        <p:txBody>
          <a:bodyPr>
            <a:normAutofit/>
          </a:bodyPr>
          <a:lstStyle/>
          <a:p>
            <a:pPr marL="0" indent="0" algn="just">
              <a:buNone/>
            </a:pPr>
            <a:r>
              <a:rPr lang="fr-FR" sz="1800" i="1" dirty="0" smtClean="0"/>
              <a:t>B.O. du 26 novembre 2015 :</a:t>
            </a:r>
          </a:p>
          <a:p>
            <a:pPr marL="0" indent="0" algn="just">
              <a:buNone/>
            </a:pPr>
            <a:r>
              <a:rPr lang="fr-FR" sz="1800" dirty="0"/>
              <a:t>L'organisation des apprentissages au cours des différents cycles de la scolarité obligatoire est pensée de manière à </a:t>
            </a:r>
            <a:r>
              <a:rPr lang="fr-FR" sz="1800" u="sng" dirty="0"/>
              <a:t>introduire de façon progressive des notions et des concepts</a:t>
            </a:r>
            <a:r>
              <a:rPr lang="fr-FR" sz="1800" dirty="0"/>
              <a:t> pour laisser du temps à leur assimilation. Au cours du cycle 2, l'élève a exploré, observé, expérimenté, questionné le monde qui l'entoure. Au cycle 3, les notions déjà abordées sont revisitées pour progresser vers plus de </a:t>
            </a:r>
            <a:r>
              <a:rPr lang="fr-FR" sz="1800" b="1" dirty="0"/>
              <a:t>généralisation et d'abstraction</a:t>
            </a:r>
            <a:r>
              <a:rPr lang="fr-FR" sz="1800" dirty="0"/>
              <a:t>, </a:t>
            </a:r>
            <a:r>
              <a:rPr lang="fr-FR" sz="1800" u="sng" dirty="0"/>
              <a:t>en prenant toujours soin de partir du concret et des représentations de l'élève</a:t>
            </a:r>
            <a:r>
              <a:rPr lang="fr-FR" sz="1800" dirty="0" smtClean="0"/>
              <a:t>.</a:t>
            </a:r>
            <a:endParaRPr lang="fr-FR" sz="1800" dirty="0"/>
          </a:p>
        </p:txBody>
      </p:sp>
      <p:sp>
        <p:nvSpPr>
          <p:cNvPr id="6" name="Rectangle 5"/>
          <p:cNvSpPr/>
          <p:nvPr/>
        </p:nvSpPr>
        <p:spPr>
          <a:xfrm>
            <a:off x="2555775" y="1700808"/>
            <a:ext cx="6264697" cy="954107"/>
          </a:xfrm>
          <a:prstGeom prst="rect">
            <a:avLst/>
          </a:prstGeom>
        </p:spPr>
        <p:txBody>
          <a:bodyPr wrap="square">
            <a:spAutoFit/>
          </a:bodyPr>
          <a:lstStyle/>
          <a:p>
            <a:pPr lvl="0" algn="ctr"/>
            <a:r>
              <a:rPr lang="fr-FR" sz="2800" b="1" dirty="0" smtClean="0"/>
              <a:t>Cycle 3:</a:t>
            </a:r>
          </a:p>
          <a:p>
            <a:pPr lvl="0" algn="ctr"/>
            <a:r>
              <a:rPr lang="fr-FR" sz="2800" dirty="0" smtClean="0"/>
              <a:t>Science et technologie (1)</a:t>
            </a:r>
            <a:endParaRPr lang="fr-FR" sz="2800" dirty="0" smtClean="0"/>
          </a:p>
        </p:txBody>
      </p:sp>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53272"/>
            <a:ext cx="17145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525876" y="5397023"/>
            <a:ext cx="799288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400" i="1" dirty="0" smtClean="0"/>
              <a:t>En cycle </a:t>
            </a:r>
            <a:r>
              <a:rPr lang="fr-FR" sz="2400" i="1" dirty="0" smtClean="0"/>
              <a:t>3 </a:t>
            </a:r>
            <a:r>
              <a:rPr lang="fr-FR" sz="2400" i="1" dirty="0" smtClean="0"/>
              <a:t>: </a:t>
            </a:r>
            <a:r>
              <a:rPr lang="fr-FR" sz="2400" dirty="0" smtClean="0"/>
              <a:t>est introduit </a:t>
            </a:r>
            <a:r>
              <a:rPr lang="fr-FR" sz="2400" dirty="0"/>
              <a:t>la </a:t>
            </a:r>
            <a:r>
              <a:rPr lang="fr-FR" sz="2400" b="1" dirty="0"/>
              <a:t>distinction entre ce qui relève de la science et de la technologie et ce qui relève d'une opinion ou d'une </a:t>
            </a:r>
            <a:r>
              <a:rPr lang="fr-FR" sz="2400" b="1" dirty="0" smtClean="0"/>
              <a:t>croyance.</a:t>
            </a:r>
            <a:endParaRPr lang="fr-FR" sz="2400" dirty="0"/>
          </a:p>
        </p:txBody>
      </p:sp>
    </p:spTree>
    <p:extLst>
      <p:ext uri="{BB962C8B-B14F-4D97-AF65-F5344CB8AC3E}">
        <p14:creationId xmlns:p14="http://schemas.microsoft.com/office/powerpoint/2010/main" val="330645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3151509"/>
            <a:ext cx="7509520" cy="3373835"/>
          </a:xfrm>
        </p:spPr>
        <p:txBody>
          <a:bodyPr>
            <a:normAutofit fontScale="92500" lnSpcReduction="10000"/>
          </a:bodyPr>
          <a:lstStyle/>
          <a:p>
            <a:pPr marL="0" indent="0">
              <a:buNone/>
            </a:pPr>
            <a:r>
              <a:rPr lang="fr-FR" sz="2000" i="1" dirty="0" smtClean="0"/>
              <a:t>B.O. du 26 novembre 2015 :</a:t>
            </a:r>
          </a:p>
          <a:p>
            <a:pPr marL="0" indent="0" algn="just">
              <a:buNone/>
            </a:pPr>
            <a:r>
              <a:rPr lang="fr-FR" sz="2000" dirty="0"/>
              <a:t>La diversité des démarches et des approches (observation, manipulation, expérimentation, simulation, documentation...) développe simultanément la </a:t>
            </a:r>
            <a:r>
              <a:rPr lang="fr-FR" sz="2000" b="1" dirty="0"/>
              <a:t>curiosité</a:t>
            </a:r>
            <a:r>
              <a:rPr lang="fr-FR" sz="2000" dirty="0"/>
              <a:t>, la </a:t>
            </a:r>
            <a:r>
              <a:rPr lang="fr-FR" sz="2000" b="1" dirty="0"/>
              <a:t>créativité</a:t>
            </a:r>
            <a:r>
              <a:rPr lang="fr-FR" sz="2000" dirty="0"/>
              <a:t>, la </a:t>
            </a:r>
            <a:r>
              <a:rPr lang="fr-FR" sz="2000" b="1" dirty="0"/>
              <a:t>rigueur</a:t>
            </a:r>
            <a:r>
              <a:rPr lang="fr-FR" sz="2000" dirty="0"/>
              <a:t>, </a:t>
            </a:r>
            <a:r>
              <a:rPr lang="fr-FR" sz="2000" b="1" dirty="0"/>
              <a:t>l'esprit critique</a:t>
            </a:r>
            <a:r>
              <a:rPr lang="fr-FR" sz="2000" dirty="0"/>
              <a:t>, </a:t>
            </a:r>
            <a:r>
              <a:rPr lang="fr-FR" sz="2000" b="1" dirty="0"/>
              <a:t>l'habileté manuelle </a:t>
            </a:r>
            <a:r>
              <a:rPr lang="fr-FR" sz="2000" dirty="0"/>
              <a:t>et </a:t>
            </a:r>
            <a:r>
              <a:rPr lang="fr-FR" sz="2000" b="1" dirty="0"/>
              <a:t>expérimentale</a:t>
            </a:r>
            <a:r>
              <a:rPr lang="fr-FR" sz="2000" dirty="0"/>
              <a:t>, la </a:t>
            </a:r>
            <a:r>
              <a:rPr lang="fr-FR" sz="2000" b="1" dirty="0"/>
              <a:t>mémorisation</a:t>
            </a:r>
            <a:r>
              <a:rPr lang="fr-FR" sz="2000" dirty="0"/>
              <a:t>, la </a:t>
            </a:r>
            <a:r>
              <a:rPr lang="fr-FR" sz="2000" b="1" dirty="0"/>
              <a:t>collaboration</a:t>
            </a:r>
            <a:r>
              <a:rPr lang="fr-FR" sz="2000" dirty="0"/>
              <a:t> pour mieux vivre ensemble et </a:t>
            </a:r>
            <a:r>
              <a:rPr lang="fr-FR" sz="2000" b="1" dirty="0"/>
              <a:t>le gout d'apprendre</a:t>
            </a:r>
            <a:r>
              <a:rPr lang="fr-FR" sz="2000" dirty="0"/>
              <a:t>.</a:t>
            </a:r>
          </a:p>
          <a:p>
            <a:pPr marL="0" indent="0" algn="just">
              <a:buNone/>
            </a:pPr>
            <a:r>
              <a:rPr lang="fr-FR" sz="2000" dirty="0"/>
              <a:t>En sciences, les élèvent découvrent de nouveaux modes de raisonnement en mobilisant leurs savoirs et savoir-faire pour répondre à des questions. Accompagnés par ses professeurs, </a:t>
            </a:r>
            <a:r>
              <a:rPr lang="fr-FR" sz="2000" u="sng" dirty="0"/>
              <a:t>ils émettent des hypothèses et comprennent qu'ils peuvent les mettre à l'épreuve</a:t>
            </a:r>
            <a:r>
              <a:rPr lang="fr-FR" sz="2000" dirty="0"/>
              <a:t>, qualitativement ou quantitativement</a:t>
            </a:r>
            <a:r>
              <a:rPr lang="fr-FR" sz="2000" dirty="0" smtClean="0"/>
              <a:t>.</a:t>
            </a:r>
            <a:endParaRPr lang="fr-FR" sz="2000" dirty="0"/>
          </a:p>
        </p:txBody>
      </p:sp>
      <p:sp>
        <p:nvSpPr>
          <p:cNvPr id="6" name="Rectangle 5"/>
          <p:cNvSpPr/>
          <p:nvPr/>
        </p:nvSpPr>
        <p:spPr>
          <a:xfrm>
            <a:off x="2555775" y="1700808"/>
            <a:ext cx="6264697" cy="954107"/>
          </a:xfrm>
          <a:prstGeom prst="rect">
            <a:avLst/>
          </a:prstGeom>
        </p:spPr>
        <p:txBody>
          <a:bodyPr wrap="square">
            <a:spAutoFit/>
          </a:bodyPr>
          <a:lstStyle/>
          <a:p>
            <a:pPr lvl="0" algn="ctr"/>
            <a:r>
              <a:rPr lang="fr-FR" sz="2800" b="1" dirty="0" smtClean="0"/>
              <a:t>Cycle 3:</a:t>
            </a:r>
          </a:p>
          <a:p>
            <a:pPr lvl="0" algn="ctr"/>
            <a:r>
              <a:rPr lang="fr-FR" sz="2800" dirty="0" smtClean="0"/>
              <a:t>Science et technologie (2)</a:t>
            </a:r>
            <a:endParaRPr lang="fr-FR" sz="2800" dirty="0" smtClean="0"/>
          </a:p>
        </p:txBody>
      </p:sp>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53272"/>
            <a:ext cx="17145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157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3151509"/>
            <a:ext cx="8064896" cy="1933675"/>
          </a:xfrm>
        </p:spPr>
        <p:txBody>
          <a:bodyPr>
            <a:normAutofit lnSpcReduction="10000"/>
          </a:bodyPr>
          <a:lstStyle/>
          <a:p>
            <a:pPr marL="0" indent="0" algn="just">
              <a:buNone/>
            </a:pPr>
            <a:r>
              <a:rPr lang="fr-FR" sz="2000" i="1" dirty="0" smtClean="0"/>
              <a:t>B.O. du 26 novembre 2015 :</a:t>
            </a:r>
          </a:p>
          <a:p>
            <a:pPr marL="0" indent="0" algn="just">
              <a:buNone/>
            </a:pPr>
            <a:r>
              <a:rPr lang="fr-FR" sz="2000" dirty="0" smtClean="0"/>
              <a:t>D'une façon plus spécifique, les élèves acquièrent les bases de langages scientifiques et technologiques qui leur apprennent la </a:t>
            </a:r>
            <a:r>
              <a:rPr lang="fr-FR" sz="2000" b="1" dirty="0" smtClean="0"/>
              <a:t>concision</a:t>
            </a:r>
            <a:r>
              <a:rPr lang="fr-FR" sz="2000" dirty="0" smtClean="0"/>
              <a:t>, la </a:t>
            </a:r>
            <a:r>
              <a:rPr lang="fr-FR" sz="2000" b="1" dirty="0" smtClean="0"/>
              <a:t>précision</a:t>
            </a:r>
            <a:r>
              <a:rPr lang="fr-FR" sz="2000" dirty="0" smtClean="0"/>
              <a:t> et leur permettent d'exprimer une hypothèse, de formuler une problématique, de répondre à une question ou à un besoin, et d'exploiter des informations ou des résultats. </a:t>
            </a:r>
            <a:endParaRPr lang="fr-FR" sz="2000" dirty="0"/>
          </a:p>
        </p:txBody>
      </p:sp>
      <p:sp>
        <p:nvSpPr>
          <p:cNvPr id="6" name="Rectangle 5"/>
          <p:cNvSpPr/>
          <p:nvPr/>
        </p:nvSpPr>
        <p:spPr>
          <a:xfrm>
            <a:off x="2555775" y="1700808"/>
            <a:ext cx="6264697" cy="954107"/>
          </a:xfrm>
          <a:prstGeom prst="rect">
            <a:avLst/>
          </a:prstGeom>
        </p:spPr>
        <p:txBody>
          <a:bodyPr wrap="square">
            <a:spAutoFit/>
          </a:bodyPr>
          <a:lstStyle/>
          <a:p>
            <a:pPr lvl="0" algn="ctr"/>
            <a:r>
              <a:rPr lang="fr-FR" sz="2800" b="1" dirty="0" smtClean="0"/>
              <a:t>Cycle 3:</a:t>
            </a:r>
          </a:p>
          <a:p>
            <a:pPr lvl="0" algn="ctr"/>
            <a:r>
              <a:rPr lang="fr-FR" sz="2800" dirty="0" smtClean="0"/>
              <a:t>Science et technologie (3)</a:t>
            </a:r>
            <a:endParaRPr lang="fr-FR" sz="2800" dirty="0" smtClean="0"/>
          </a:p>
        </p:txBody>
      </p:sp>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53272"/>
            <a:ext cx="17145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525876" y="5013176"/>
            <a:ext cx="7992888"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400" i="1" dirty="0" smtClean="0"/>
              <a:t>En cycle </a:t>
            </a:r>
            <a:r>
              <a:rPr lang="fr-FR" sz="2400" i="1" dirty="0" smtClean="0"/>
              <a:t>3 : </a:t>
            </a:r>
            <a:r>
              <a:rPr lang="fr-FR" sz="2400" b="1" dirty="0" smtClean="0"/>
              <a:t>l'accent </a:t>
            </a:r>
            <a:r>
              <a:rPr lang="fr-FR" sz="2400" b="1" dirty="0"/>
              <a:t>est mis sur la communication individuelle ou collective, à l'oral comme à l'écrit en recherchant la précision dans l'usage de la langue française que requiert la science</a:t>
            </a:r>
            <a:r>
              <a:rPr lang="fr-FR" sz="2400" dirty="0" smtClean="0"/>
              <a:t>.</a:t>
            </a:r>
            <a:endParaRPr lang="fr-FR" sz="2400" dirty="0"/>
          </a:p>
        </p:txBody>
      </p:sp>
    </p:spTree>
    <p:extLst>
      <p:ext uri="{BB962C8B-B14F-4D97-AF65-F5344CB8AC3E}">
        <p14:creationId xmlns:p14="http://schemas.microsoft.com/office/powerpoint/2010/main" val="109545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3151509"/>
            <a:ext cx="8064896" cy="1789659"/>
          </a:xfrm>
        </p:spPr>
        <p:txBody>
          <a:bodyPr>
            <a:normAutofit/>
          </a:bodyPr>
          <a:lstStyle/>
          <a:p>
            <a:pPr marL="0" indent="0" algn="just">
              <a:buNone/>
            </a:pPr>
            <a:r>
              <a:rPr lang="fr-FR" sz="2000" i="1" dirty="0" smtClean="0"/>
              <a:t>B.O. du 26 novembre 2015 :</a:t>
            </a:r>
          </a:p>
          <a:p>
            <a:pPr marL="0" indent="0" algn="just">
              <a:buNone/>
            </a:pPr>
            <a:r>
              <a:rPr lang="fr-FR" sz="2000" u="sng" dirty="0" smtClean="0"/>
              <a:t>Les travaux menés donnent lieu à des </a:t>
            </a:r>
            <a:r>
              <a:rPr lang="fr-FR" sz="2000" b="1" u="sng" dirty="0" smtClean="0"/>
              <a:t>réalisations</a:t>
            </a:r>
            <a:r>
              <a:rPr lang="fr-FR" sz="2000" dirty="0" smtClean="0"/>
              <a:t> ; ils font l'objet d'écrits divers retraçant l'ensemble de la démarche, de l'investigation à la fabrication.</a:t>
            </a:r>
            <a:endParaRPr lang="fr-FR" sz="2000" dirty="0"/>
          </a:p>
        </p:txBody>
      </p:sp>
      <p:sp>
        <p:nvSpPr>
          <p:cNvPr id="6" name="Rectangle 5"/>
          <p:cNvSpPr/>
          <p:nvPr/>
        </p:nvSpPr>
        <p:spPr>
          <a:xfrm>
            <a:off x="2555775" y="1700808"/>
            <a:ext cx="6264697" cy="954107"/>
          </a:xfrm>
          <a:prstGeom prst="rect">
            <a:avLst/>
          </a:prstGeom>
        </p:spPr>
        <p:txBody>
          <a:bodyPr wrap="square">
            <a:spAutoFit/>
          </a:bodyPr>
          <a:lstStyle/>
          <a:p>
            <a:pPr lvl="0" algn="ctr"/>
            <a:r>
              <a:rPr lang="fr-FR" sz="2800" b="1" dirty="0" smtClean="0"/>
              <a:t>Cycle 3:</a:t>
            </a:r>
          </a:p>
          <a:p>
            <a:pPr lvl="0" algn="ctr"/>
            <a:r>
              <a:rPr lang="fr-FR" sz="2800" dirty="0" smtClean="0"/>
              <a:t>Science et technologie (4)</a:t>
            </a:r>
            <a:endParaRPr lang="fr-FR" sz="2800" dirty="0" smtClean="0"/>
          </a:p>
        </p:txBody>
      </p:sp>
      <p:grpSp>
        <p:nvGrpSpPr>
          <p:cNvPr id="7" name="Group 2"/>
          <p:cNvGrpSpPr>
            <a:grpSpLocks/>
          </p:cNvGrpSpPr>
          <p:nvPr/>
        </p:nvGrpSpPr>
        <p:grpSpPr bwMode="auto">
          <a:xfrm>
            <a:off x="282575" y="520700"/>
            <a:ext cx="8753921" cy="774700"/>
            <a:chOff x="436" y="712"/>
            <a:chExt cx="11123" cy="1220"/>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a:t>
              </a:r>
              <a:r>
                <a:rPr lang="fr-FR" altLang="fr-FR" sz="1600" dirty="0" smtClean="0">
                  <a:solidFill>
                    <a:srgbClr val="FFFFFF"/>
                  </a:solidFill>
                  <a:latin typeface="Comic Sans MS" pitchFamily="66" charset="0"/>
                  <a:cs typeface="Arial" pitchFamily="34" charset="0"/>
                </a:rPr>
                <a:t>« la démarche d’investigation »</a:t>
              </a:r>
              <a:endParaRPr kumimoji="0" lang="fr-FR" altLang="fr-FR" sz="1600" b="0" i="0" u="none" strike="noStrike" cap="none" normalizeH="0" dirty="0" smtClean="0">
                <a:ln>
                  <a:noFill/>
                </a:ln>
                <a:solidFill>
                  <a:srgbClr val="FFFFFF"/>
                </a:solidFill>
                <a:effectLst/>
                <a:latin typeface="Comic Sans MS" pitchFamily="66" charset="0"/>
                <a:cs typeface="Arial" pitchFamily="34" charset="0"/>
              </a:endParaRPr>
            </a:p>
          </p:txBody>
        </p:sp>
      </p:grpSp>
      <p:sp>
        <p:nvSpPr>
          <p:cNvPr id="2" name="AutoShape 2" descr="https://magistere.education.fr/ac-versailles/pluginfile.php/474295/block_html/content/bo.png"/>
          <p:cNvSpPr>
            <a:spLocks noChangeAspect="1" noChangeArrowheads="1"/>
          </p:cNvSpPr>
          <p:nvPr/>
        </p:nvSpPr>
        <p:spPr bwMode="auto">
          <a:xfrm>
            <a:off x="63500" y="-617538"/>
            <a:ext cx="17145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53272"/>
            <a:ext cx="17145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519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18521</TotalTime>
  <Words>2447</Words>
  <Application>Microsoft Office PowerPoint</Application>
  <PresentationFormat>Affichage à l'écran (4:3)</PresentationFormat>
  <Paragraphs>176</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La Démarche d’investigation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DSI-Rectorat de Versailles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L’attention la concentration</dc:title>
  <dc:creator>Jérôme BESNEHARD</dc:creator>
  <cp:lastModifiedBy>Jérôme BESNEHARD</cp:lastModifiedBy>
  <cp:revision>76</cp:revision>
  <cp:lastPrinted>2016-02-15T10:40:25Z</cp:lastPrinted>
  <dcterms:created xsi:type="dcterms:W3CDTF">2015-11-16T21:02:29Z</dcterms:created>
  <dcterms:modified xsi:type="dcterms:W3CDTF">2016-02-15T10:42:19Z</dcterms:modified>
</cp:coreProperties>
</file>